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0t3srOcj0p7XOip/ucsL5TAES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9"/>
  </p:normalViewPr>
  <p:slideViewPr>
    <p:cSldViewPr snapToGrid="0">
      <p:cViewPr varScale="1">
        <p:scale>
          <a:sx n="68" d="100"/>
          <a:sy n="68" d="100"/>
        </p:scale>
        <p:origin x="1000"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video</a:t>
            </a:r>
            <a:endParaRPr/>
          </a:p>
        </p:txBody>
      </p:sp>
      <p:sp>
        <p:nvSpPr>
          <p:cNvPr id="95" name="Google Shape;9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Video link in foto</a:t>
            </a:r>
            <a:endParaRPr/>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Video link in foto</a:t>
            </a:r>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1792288" y="612775"/>
            <a:ext cx="5486400" cy="4114800"/>
          </a:xfrm>
          <a:prstGeom prst="rect">
            <a:avLst/>
          </a:prstGeom>
          <a:noFill/>
          <a:ln>
            <a:noFill/>
          </a:ln>
        </p:spPr>
      </p:sp>
      <p:sp>
        <p:nvSpPr>
          <p:cNvPr id="68" name="Google Shape;68;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WClNyyo30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xr-d6Ag3cU&amp;list=LL&amp;index=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mentimeter.com/s/89916bcdee6e99713a85587d8721351e/0ecf5529c921/edi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D088"/>
        </a:solidFill>
        <a:effectLst/>
      </p:bgPr>
    </p:bg>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l="26904" r="26905"/>
          <a:stretch/>
        </p:blipFill>
        <p:spPr>
          <a:xfrm>
            <a:off x="11160744" y="0"/>
            <a:ext cx="7127256" cy="10287000"/>
          </a:xfrm>
          <a:prstGeom prst="rect">
            <a:avLst/>
          </a:prstGeom>
          <a:noFill/>
          <a:ln>
            <a:noFill/>
          </a:ln>
        </p:spPr>
      </p:pic>
      <p:grpSp>
        <p:nvGrpSpPr>
          <p:cNvPr id="89" name="Google Shape;89;p1"/>
          <p:cNvGrpSpPr/>
          <p:nvPr/>
        </p:nvGrpSpPr>
        <p:grpSpPr>
          <a:xfrm>
            <a:off x="1028700" y="1207294"/>
            <a:ext cx="9106203" cy="7203182"/>
            <a:chOff x="0" y="238125"/>
            <a:chExt cx="12141603" cy="9604242"/>
          </a:xfrm>
        </p:grpSpPr>
        <p:sp>
          <p:nvSpPr>
            <p:cNvPr id="90" name="Google Shape;90;p1"/>
            <p:cNvSpPr txBox="1"/>
            <p:nvPr/>
          </p:nvSpPr>
          <p:spPr>
            <a:xfrm>
              <a:off x="0" y="238125"/>
              <a:ext cx="12141603" cy="65250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2500" b="0" i="0" u="none" strike="noStrike" cap="none">
                  <a:solidFill>
                    <a:srgbClr val="3D3D3D"/>
                  </a:solidFill>
                  <a:latin typeface="Arial"/>
                  <a:ea typeface="Arial"/>
                  <a:cs typeface="Arial"/>
                  <a:sym typeface="Arial"/>
                </a:rPr>
                <a:t>Circular skills in de mode</a:t>
              </a:r>
              <a:endParaRPr/>
            </a:p>
          </p:txBody>
        </p:sp>
        <p:sp>
          <p:nvSpPr>
            <p:cNvPr id="91" name="Google Shape;91;p1"/>
            <p:cNvSpPr txBox="1"/>
            <p:nvPr/>
          </p:nvSpPr>
          <p:spPr>
            <a:xfrm>
              <a:off x="0" y="7659267"/>
              <a:ext cx="11441400" cy="21831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0" i="0" u="none" strike="noStrike" cap="none">
                  <a:solidFill>
                    <a:srgbClr val="3D3D3D"/>
                  </a:solidFill>
                  <a:latin typeface="Arial"/>
                  <a:ea typeface="Arial"/>
                  <a:cs typeface="Arial"/>
                  <a:sym typeface="Arial"/>
                </a:rPr>
                <a:t>Duurzaamheid en circulariteit in de mode industrie</a:t>
              </a:r>
              <a:endParaRPr/>
            </a:p>
            <a:p>
              <a:pPr marL="0" marR="0" lvl="0" indent="0" algn="l" rtl="0">
                <a:lnSpc>
                  <a:spcPct val="140014"/>
                </a:lnSpc>
                <a:spcBef>
                  <a:spcPts val="0"/>
                </a:spcBef>
                <a:spcAft>
                  <a:spcPts val="0"/>
                </a:spcAft>
                <a:buNone/>
              </a:pPr>
              <a:endParaRPr sz="2799" b="0" i="0" u="none" strike="noStrike" cap="none">
                <a:solidFill>
                  <a:srgbClr val="3D3D3D"/>
                </a:solidFill>
                <a:latin typeface="Arial"/>
                <a:ea typeface="Arial"/>
                <a:cs typeface="Arial"/>
                <a:sym typeface="Arial"/>
              </a:endParaRPr>
            </a:p>
            <a:p>
              <a:pPr marL="0" marR="0" lvl="0" indent="0" algn="l" rtl="0">
                <a:lnSpc>
                  <a:spcPct val="140014"/>
                </a:lnSpc>
                <a:spcBef>
                  <a:spcPts val="0"/>
                </a:spcBef>
                <a:spcAft>
                  <a:spcPts val="0"/>
                </a:spcAft>
                <a:buNone/>
              </a:pPr>
              <a:r>
                <a:rPr lang="en-US" sz="2799" b="0" i="0" u="none" strike="noStrike" cap="none">
                  <a:solidFill>
                    <a:srgbClr val="3D3D3D"/>
                  </a:solidFill>
                  <a:latin typeface="Arial"/>
                  <a:ea typeface="Arial"/>
                  <a:cs typeface="Arial"/>
                  <a:sym typeface="Arial"/>
                </a:rPr>
                <a:t>Introductieles</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D088"/>
        </a:solidFill>
        <a:effectLst/>
      </p:bgPr>
    </p:bg>
    <p:spTree>
      <p:nvGrpSpPr>
        <p:cNvPr id="1" name="Shape 197"/>
        <p:cNvGrpSpPr/>
        <p:nvPr/>
      </p:nvGrpSpPr>
      <p:grpSpPr>
        <a:xfrm>
          <a:off x="0" y="0"/>
          <a:ext cx="0" cy="0"/>
          <a:chOff x="0" y="0"/>
          <a:chExt cx="0" cy="0"/>
        </a:xfrm>
      </p:grpSpPr>
      <p:sp>
        <p:nvSpPr>
          <p:cNvPr id="198" name="Google Shape;198;p10"/>
          <p:cNvSpPr txBox="1"/>
          <p:nvPr/>
        </p:nvSpPr>
        <p:spPr>
          <a:xfrm>
            <a:off x="1028700" y="1028700"/>
            <a:ext cx="6717054" cy="2971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6500" b="0" i="0" u="none" strike="noStrike" cap="none" dirty="0">
                <a:solidFill>
                  <a:srgbClr val="3D3D3D"/>
                </a:solidFill>
                <a:latin typeface="Arial"/>
                <a:ea typeface="Arial"/>
                <a:cs typeface="Arial"/>
                <a:sym typeface="Arial"/>
              </a:rPr>
              <a:t>DYOP: Design Your Own Product</a:t>
            </a:r>
            <a:endParaRPr dirty="0"/>
          </a:p>
        </p:txBody>
      </p:sp>
      <p:grpSp>
        <p:nvGrpSpPr>
          <p:cNvPr id="199" name="Google Shape;199;p10"/>
          <p:cNvGrpSpPr/>
          <p:nvPr/>
        </p:nvGrpSpPr>
        <p:grpSpPr>
          <a:xfrm>
            <a:off x="1028700" y="4000500"/>
            <a:ext cx="6168525" cy="5441175"/>
            <a:chOff x="0" y="-695545"/>
            <a:chExt cx="8224700" cy="7254900"/>
          </a:xfrm>
        </p:grpSpPr>
        <p:sp>
          <p:nvSpPr>
            <p:cNvPr id="200" name="Google Shape;200;p10"/>
            <p:cNvSpPr txBox="1"/>
            <p:nvPr/>
          </p:nvSpPr>
          <p:spPr>
            <a:xfrm>
              <a:off x="101600" y="-695545"/>
              <a:ext cx="8123100" cy="72549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0" i="0" u="none" strike="noStrike" cap="none" dirty="0">
                  <a:solidFill>
                    <a:srgbClr val="3D3D3D"/>
                  </a:solidFill>
                  <a:latin typeface="Arial"/>
                  <a:ea typeface="Arial"/>
                  <a:cs typeface="Arial"/>
                  <a:sym typeface="Arial"/>
                </a:rPr>
                <a:t>De </a:t>
              </a:r>
              <a:r>
                <a:rPr lang="en-US" sz="3500" b="0" i="0" u="none" strike="noStrike" cap="none" dirty="0" err="1">
                  <a:solidFill>
                    <a:srgbClr val="3D3D3D"/>
                  </a:solidFill>
                  <a:latin typeface="Arial"/>
                  <a:ea typeface="Arial"/>
                  <a:cs typeface="Arial"/>
                  <a:sym typeface="Arial"/>
                </a:rPr>
                <a:t>komende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weken</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zullen</a:t>
              </a:r>
              <a:r>
                <a:rPr lang="en-US" sz="3500" b="0" i="0" u="none" strike="noStrike" cap="none" dirty="0">
                  <a:solidFill>
                    <a:srgbClr val="3D3D3D"/>
                  </a:solidFill>
                  <a:latin typeface="Arial"/>
                  <a:ea typeface="Arial"/>
                  <a:cs typeface="Arial"/>
                  <a:sym typeface="Arial"/>
                </a:rPr>
                <a:t> we in </a:t>
              </a:r>
              <a:r>
                <a:rPr lang="en-US" sz="3500" b="0" i="0" u="none" strike="noStrike" cap="none" dirty="0" err="1">
                  <a:solidFill>
                    <a:srgbClr val="3D3D3D"/>
                  </a:solidFill>
                  <a:latin typeface="Arial"/>
                  <a:ea typeface="Arial"/>
                  <a:cs typeface="Arial"/>
                  <a:sym typeface="Arial"/>
                </a:rPr>
                <a:t>groepjes</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aan</a:t>
              </a:r>
              <a:r>
                <a:rPr lang="en-US" sz="3500" b="0" i="0" u="none" strike="noStrike" cap="none" dirty="0">
                  <a:solidFill>
                    <a:srgbClr val="3D3D3D"/>
                  </a:solidFill>
                  <a:latin typeface="Arial"/>
                  <a:ea typeface="Arial"/>
                  <a:cs typeface="Arial"/>
                  <a:sym typeface="Arial"/>
                </a:rPr>
                <a:t> de slag </a:t>
              </a:r>
              <a:r>
                <a:rPr lang="en-US" sz="3500" b="0" i="0" u="none" strike="noStrike" cap="none" dirty="0" err="1">
                  <a:solidFill>
                    <a:srgbClr val="3D3D3D"/>
                  </a:solidFill>
                  <a:latin typeface="Arial"/>
                  <a:ea typeface="Arial"/>
                  <a:cs typeface="Arial"/>
                  <a:sym typeface="Arial"/>
                </a:rPr>
                <a:t>gaan</a:t>
              </a:r>
              <a:r>
                <a:rPr lang="en-US" sz="3500" b="0" i="0" u="none" strike="noStrike" cap="none" dirty="0">
                  <a:solidFill>
                    <a:srgbClr val="3D3D3D"/>
                  </a:solidFill>
                  <a:latin typeface="Arial"/>
                  <a:ea typeface="Arial"/>
                  <a:cs typeface="Arial"/>
                  <a:sym typeface="Arial"/>
                </a:rPr>
                <a:t> met </a:t>
              </a:r>
              <a:r>
                <a:rPr lang="en-US" sz="3500" b="0" i="0" u="none" strike="noStrike" cap="none" dirty="0" err="1">
                  <a:solidFill>
                    <a:srgbClr val="3D3D3D"/>
                  </a:solidFill>
                  <a:latin typeface="Arial"/>
                  <a:ea typeface="Arial"/>
                  <a:cs typeface="Arial"/>
                  <a:sym typeface="Arial"/>
                </a:rPr>
                <a:t>kleinere</a:t>
              </a:r>
              <a:r>
                <a:rPr lang="en-US" sz="3500" b="0" i="0" u="none" strike="noStrike" cap="none" dirty="0">
                  <a:solidFill>
                    <a:srgbClr val="3D3D3D"/>
                  </a:solidFill>
                  <a:latin typeface="Arial"/>
                  <a:ea typeface="Arial"/>
                  <a:cs typeface="Arial"/>
                  <a:sym typeface="Arial"/>
                </a:rPr>
                <a:t> challenges </a:t>
              </a:r>
              <a:r>
                <a:rPr lang="en-US" sz="3500" b="0" i="0" u="none" strike="noStrike" cap="none" dirty="0" err="1">
                  <a:solidFill>
                    <a:srgbClr val="3D3D3D"/>
                  </a:solidFill>
                  <a:latin typeface="Arial"/>
                  <a:ea typeface="Arial"/>
                  <a:cs typeface="Arial"/>
                  <a:sym typeface="Arial"/>
                </a:rPr>
                <a:t>en</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één</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grote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overkoepelende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opdracht</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Tijdens</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deze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opdracht</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zullen</a:t>
              </a:r>
              <a:r>
                <a:rPr lang="en-US" sz="3500" b="0" i="0" u="none" strike="noStrike" cap="none" dirty="0">
                  <a:solidFill>
                    <a:srgbClr val="3D3D3D"/>
                  </a:solidFill>
                  <a:latin typeface="Arial"/>
                  <a:ea typeface="Arial"/>
                  <a:cs typeface="Arial"/>
                  <a:sym typeface="Arial"/>
                </a:rPr>
                <a:t> alle </a:t>
              </a:r>
              <a:r>
                <a:rPr lang="en-US" sz="3500" b="0" i="0" u="none" strike="noStrike" cap="none" dirty="0" err="1">
                  <a:solidFill>
                    <a:srgbClr val="3D3D3D"/>
                  </a:solidFill>
                  <a:latin typeface="Arial"/>
                  <a:ea typeface="Arial"/>
                  <a:cs typeface="Arial"/>
                  <a:sym typeface="Arial"/>
                </a:rPr>
                <a:t>onderwerpen</a:t>
              </a:r>
              <a:r>
                <a:rPr lang="en-US" sz="3500" b="0" i="0" u="none" strike="noStrike" cap="none" dirty="0">
                  <a:solidFill>
                    <a:srgbClr val="3D3D3D"/>
                  </a:solidFill>
                  <a:latin typeface="Arial"/>
                  <a:ea typeface="Arial"/>
                  <a:cs typeface="Arial"/>
                  <a:sym typeface="Arial"/>
                </a:rPr>
                <a:t> van </a:t>
              </a:r>
              <a:r>
                <a:rPr lang="en-US" sz="3500" b="0" i="0" u="none" strike="noStrike" cap="none" dirty="0" err="1">
                  <a:solidFill>
                    <a:srgbClr val="3D3D3D"/>
                  </a:solidFill>
                  <a:latin typeface="Arial"/>
                  <a:ea typeface="Arial"/>
                  <a:cs typeface="Arial"/>
                  <a:sym typeface="Arial"/>
                </a:rPr>
                <a:t>duurzame</a:t>
              </a:r>
              <a:r>
                <a:rPr lang="en-US" sz="3500" b="0" i="0" u="none" strike="noStrike" cap="none" dirty="0">
                  <a:solidFill>
                    <a:srgbClr val="3D3D3D"/>
                  </a:solidFill>
                  <a:latin typeface="Arial"/>
                  <a:ea typeface="Arial"/>
                  <a:cs typeface="Arial"/>
                  <a:sym typeface="Arial"/>
                </a:rPr>
                <a:t> fashion </a:t>
              </a:r>
              <a:r>
                <a:rPr lang="en-US" sz="3500" b="0" i="0" u="none" strike="noStrike" cap="none" dirty="0" err="1">
                  <a:solidFill>
                    <a:srgbClr val="3D3D3D"/>
                  </a:solidFill>
                  <a:latin typeface="Arial"/>
                  <a:ea typeface="Arial"/>
                  <a:cs typeface="Arial"/>
                  <a:sym typeface="Arial"/>
                </a:rPr>
                <a:t>aanbod</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komen</a:t>
              </a:r>
              <a:r>
                <a:rPr lang="en-US" sz="3500" b="0" i="0" u="none" strike="noStrike" cap="none" dirty="0">
                  <a:solidFill>
                    <a:srgbClr val="3D3D3D"/>
                  </a:solidFill>
                  <a:latin typeface="Arial"/>
                  <a:ea typeface="Arial"/>
                  <a:cs typeface="Arial"/>
                  <a:sym typeface="Arial"/>
                </a:rPr>
                <a:t>.</a:t>
              </a:r>
              <a:endParaRPr dirty="0"/>
            </a:p>
          </p:txBody>
        </p:sp>
        <p:sp>
          <p:nvSpPr>
            <p:cNvPr id="201" name="Google Shape;201;p10"/>
            <p:cNvSpPr txBox="1"/>
            <p:nvPr/>
          </p:nvSpPr>
          <p:spPr>
            <a:xfrm>
              <a:off x="0" y="-19050"/>
              <a:ext cx="8123246" cy="543983"/>
            </a:xfrm>
            <a:prstGeom prst="rect">
              <a:avLst/>
            </a:prstGeom>
            <a:noFill/>
            <a:ln>
              <a:noFill/>
            </a:ln>
          </p:spPr>
          <p:txBody>
            <a:bodyPr spcFirstLastPara="1" wrap="square" lIns="0" tIns="0" rIns="0" bIns="0" anchor="t" anchorCtr="0">
              <a:spAutoFit/>
            </a:bodyPr>
            <a:lstStyle/>
            <a:p>
              <a:pPr marL="0" marR="0" lvl="0" indent="0" algn="l" rtl="0">
                <a:lnSpc>
                  <a:spcPct val="18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02" name="Google Shape;202;p10"/>
          <p:cNvGrpSpPr/>
          <p:nvPr/>
        </p:nvGrpSpPr>
        <p:grpSpPr>
          <a:xfrm>
            <a:off x="8401759" y="1556599"/>
            <a:ext cx="8857541" cy="7284058"/>
            <a:chOff x="0" y="-19050"/>
            <a:chExt cx="11810055" cy="9712077"/>
          </a:xfrm>
        </p:grpSpPr>
        <p:sp>
          <p:nvSpPr>
            <p:cNvPr id="203" name="Google Shape;203;p10"/>
            <p:cNvSpPr txBox="1"/>
            <p:nvPr/>
          </p:nvSpPr>
          <p:spPr>
            <a:xfrm>
              <a:off x="0" y="794523"/>
              <a:ext cx="11810055" cy="8898504"/>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0" i="0" u="none" strike="noStrike" cap="none" dirty="0" err="1">
                  <a:solidFill>
                    <a:srgbClr val="3D3D3D"/>
                  </a:solidFill>
                  <a:latin typeface="Arial"/>
                  <a:ea typeface="Arial"/>
                  <a:cs typeface="Arial"/>
                  <a:sym typeface="Arial"/>
                </a:rPr>
                <a:t>Keuze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uit</a:t>
              </a:r>
              <a:r>
                <a:rPr lang="en-US" sz="3500" b="0" i="0" u="none" strike="noStrike" cap="none" dirty="0">
                  <a:solidFill>
                    <a:srgbClr val="3D3D3D"/>
                  </a:solidFill>
                  <a:latin typeface="Arial"/>
                  <a:ea typeface="Arial"/>
                  <a:cs typeface="Arial"/>
                  <a:sym typeface="Arial"/>
                </a:rPr>
                <a:t> 4 </a:t>
              </a:r>
              <a:r>
                <a:rPr lang="en-US" sz="3500" b="0" i="0" u="none" strike="noStrike" cap="none" dirty="0" err="1">
                  <a:solidFill>
                    <a:srgbClr val="3D3D3D"/>
                  </a:solidFill>
                  <a:latin typeface="Arial"/>
                  <a:ea typeface="Arial"/>
                  <a:cs typeface="Arial"/>
                  <a:sym typeface="Arial"/>
                </a:rPr>
                <a:t>verschillende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kernopdrachten</a:t>
              </a:r>
              <a:r>
                <a:rPr lang="en-US" sz="3500" b="0" i="0" u="none" strike="noStrike" cap="none" dirty="0">
                  <a:solidFill>
                    <a:srgbClr val="3D3D3D"/>
                  </a:solidFill>
                  <a:latin typeface="Arial"/>
                  <a:ea typeface="Arial"/>
                  <a:cs typeface="Arial"/>
                  <a:sym typeface="Arial"/>
                </a:rPr>
                <a:t>:</a:t>
              </a:r>
              <a:endParaRPr dirty="0"/>
            </a:p>
            <a:p>
              <a:pPr marL="647703" marR="0" lvl="1" indent="-323852" algn="l" rtl="0">
                <a:lnSpc>
                  <a:spcPct val="130000"/>
                </a:lnSpc>
                <a:spcBef>
                  <a:spcPts val="0"/>
                </a:spcBef>
                <a:spcAft>
                  <a:spcPts val="0"/>
                </a:spcAft>
                <a:buClr>
                  <a:srgbClr val="3D3D3D"/>
                </a:buClr>
                <a:buSzPts val="3000"/>
                <a:buFont typeface="Arial"/>
                <a:buChar char="•"/>
              </a:pPr>
              <a:r>
                <a:rPr lang="en-US" sz="3000" b="0" i="0" u="none" strike="noStrike" cap="none" dirty="0" err="1">
                  <a:solidFill>
                    <a:srgbClr val="3D3D3D"/>
                  </a:solidFill>
                  <a:latin typeface="Arial"/>
                  <a:ea typeface="Arial"/>
                  <a:cs typeface="Arial"/>
                  <a:sym typeface="Arial"/>
                </a:rPr>
                <a:t>Ontwerp</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en</a:t>
              </a:r>
              <a:r>
                <a:rPr lang="en-US" sz="3000" b="0" i="0" u="none" strike="noStrike" cap="none" dirty="0">
                  <a:solidFill>
                    <a:srgbClr val="3D3D3D"/>
                  </a:solidFill>
                  <a:latin typeface="Arial"/>
                  <a:ea typeface="Arial"/>
                  <a:cs typeface="Arial"/>
                  <a:sym typeface="Arial"/>
                </a:rPr>
                <a:t> zo </a:t>
              </a:r>
              <a:r>
                <a:rPr lang="en-US" sz="3000" b="0" i="0" u="none" strike="noStrike" cap="none" dirty="0" err="1">
                  <a:solidFill>
                    <a:srgbClr val="3D3D3D"/>
                  </a:solidFill>
                  <a:latin typeface="Arial"/>
                  <a:ea typeface="Arial"/>
                  <a:cs typeface="Arial"/>
                  <a:sym typeface="Arial"/>
                </a:rPr>
                <a:t>mogelijk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maak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kledingstuk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dat</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eenmalig</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gebruikt</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kan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worden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na</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gebruik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schoon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verwerkt</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kan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worden</a:t>
              </a:r>
              <a:r>
                <a:rPr lang="en-US" sz="3000" b="0" i="0" u="none" strike="noStrike" cap="none" dirty="0">
                  <a:solidFill>
                    <a:srgbClr val="3D3D3D"/>
                  </a:solidFill>
                  <a:latin typeface="Arial"/>
                  <a:ea typeface="Arial"/>
                  <a:cs typeface="Arial"/>
                  <a:sym typeface="Arial"/>
                </a:rPr>
                <a:t>; </a:t>
              </a:r>
              <a:endParaRPr dirty="0"/>
            </a:p>
            <a:p>
              <a:pPr marL="647703" marR="0" lvl="1" indent="-323852" algn="l" rtl="0">
                <a:lnSpc>
                  <a:spcPct val="130000"/>
                </a:lnSpc>
                <a:spcBef>
                  <a:spcPts val="0"/>
                </a:spcBef>
                <a:spcAft>
                  <a:spcPts val="0"/>
                </a:spcAft>
                <a:buClr>
                  <a:srgbClr val="3D3D3D"/>
                </a:buClr>
                <a:buSzPts val="3000"/>
                <a:buFont typeface="Arial"/>
                <a:buChar char="•"/>
              </a:pPr>
              <a:r>
                <a:rPr lang="en-US" sz="3000" b="0" i="0" u="none" strike="noStrike" cap="none" dirty="0" err="1">
                  <a:solidFill>
                    <a:srgbClr val="3D3D3D"/>
                  </a:solidFill>
                  <a:latin typeface="Arial"/>
                  <a:ea typeface="Arial"/>
                  <a:cs typeface="Arial"/>
                  <a:sym typeface="Arial"/>
                </a:rPr>
                <a:t>Ontwerp</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en</a:t>
              </a:r>
              <a:r>
                <a:rPr lang="en-US" sz="3000" b="0" i="0" u="none" strike="noStrike" cap="none" dirty="0">
                  <a:solidFill>
                    <a:srgbClr val="3D3D3D"/>
                  </a:solidFill>
                  <a:latin typeface="Arial"/>
                  <a:ea typeface="Arial"/>
                  <a:cs typeface="Arial"/>
                  <a:sym typeface="Arial"/>
                </a:rPr>
                <a:t> zo </a:t>
              </a:r>
              <a:r>
                <a:rPr lang="en-US" sz="3000" b="0" i="0" u="none" strike="noStrike" cap="none" dirty="0" err="1">
                  <a:solidFill>
                    <a:srgbClr val="3D3D3D"/>
                  </a:solidFill>
                  <a:latin typeface="Arial"/>
                  <a:ea typeface="Arial"/>
                  <a:cs typeface="Arial"/>
                  <a:sym typeface="Arial"/>
                </a:rPr>
                <a:t>mogelijk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maak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kledingstuk</a:t>
              </a:r>
              <a:r>
                <a:rPr lang="en-US" sz="3000" b="0" i="0" u="none" strike="noStrike" cap="none" dirty="0">
                  <a:solidFill>
                    <a:srgbClr val="3D3D3D"/>
                  </a:solidFill>
                  <a:latin typeface="Arial"/>
                  <a:ea typeface="Arial"/>
                  <a:cs typeface="Arial"/>
                  <a:sym typeface="Arial"/>
                </a:rPr>
                <a:t> van </a:t>
              </a:r>
              <a:r>
                <a:rPr lang="en-US" sz="3000" b="0" i="0" u="none" strike="noStrike" cap="none" dirty="0" err="1">
                  <a:solidFill>
                    <a:srgbClr val="3D3D3D"/>
                  </a:solidFill>
                  <a:latin typeface="Arial"/>
                  <a:ea typeface="Arial"/>
                  <a:cs typeface="Arial"/>
                  <a:sym typeface="Arial"/>
                </a:rPr>
                <a:t>gerecycled</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materiaal</a:t>
              </a:r>
              <a:r>
                <a:rPr lang="en-US" sz="3000" b="0" i="0" u="none" strike="noStrike" cap="none" dirty="0">
                  <a:solidFill>
                    <a:srgbClr val="3D3D3D"/>
                  </a:solidFill>
                  <a:latin typeface="Arial"/>
                  <a:ea typeface="Arial"/>
                  <a:cs typeface="Arial"/>
                  <a:sym typeface="Arial"/>
                </a:rPr>
                <a:t>; </a:t>
              </a:r>
              <a:endParaRPr dirty="0"/>
            </a:p>
            <a:p>
              <a:pPr marL="647703" marR="0" lvl="1" indent="-323852" algn="l" rtl="0">
                <a:lnSpc>
                  <a:spcPct val="130000"/>
                </a:lnSpc>
                <a:spcBef>
                  <a:spcPts val="0"/>
                </a:spcBef>
                <a:spcAft>
                  <a:spcPts val="0"/>
                </a:spcAft>
                <a:buClr>
                  <a:srgbClr val="3D3D3D"/>
                </a:buClr>
                <a:buSzPts val="3000"/>
                <a:buFont typeface="Arial"/>
                <a:buChar char="•"/>
              </a:pPr>
              <a:r>
                <a:rPr lang="en-US" sz="3000" b="0" i="0" u="none" strike="noStrike" cap="none" dirty="0" err="1">
                  <a:solidFill>
                    <a:srgbClr val="3D3D3D"/>
                  </a:solidFill>
                  <a:latin typeface="Arial"/>
                  <a:ea typeface="Arial"/>
                  <a:cs typeface="Arial"/>
                  <a:sym typeface="Arial"/>
                </a:rPr>
                <a:t>Ontwerp</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en</a:t>
              </a:r>
              <a:r>
                <a:rPr lang="en-US" sz="3000" b="0" i="0" u="none" strike="noStrike" cap="none" dirty="0">
                  <a:solidFill>
                    <a:srgbClr val="3D3D3D"/>
                  </a:solidFill>
                  <a:latin typeface="Arial"/>
                  <a:ea typeface="Arial"/>
                  <a:cs typeface="Arial"/>
                  <a:sym typeface="Arial"/>
                </a:rPr>
                <a:t> zo </a:t>
              </a:r>
              <a:r>
                <a:rPr lang="en-US" sz="3000" b="0" i="0" u="none" strike="noStrike" cap="none" dirty="0" err="1">
                  <a:solidFill>
                    <a:srgbClr val="3D3D3D"/>
                  </a:solidFill>
                  <a:latin typeface="Arial"/>
                  <a:ea typeface="Arial"/>
                  <a:cs typeface="Arial"/>
                  <a:sym typeface="Arial"/>
                </a:rPr>
                <a:t>mogelijk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maak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kledingstuk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dat</a:t>
              </a:r>
              <a:r>
                <a:rPr lang="en-US" sz="3000" b="0" i="0" u="none" strike="noStrike" cap="none" dirty="0">
                  <a:solidFill>
                    <a:srgbClr val="3D3D3D"/>
                  </a:solidFill>
                  <a:latin typeface="Arial"/>
                  <a:ea typeface="Arial"/>
                  <a:cs typeface="Arial"/>
                  <a:sym typeface="Arial"/>
                </a:rPr>
                <a:t> is </a:t>
              </a:r>
              <a:r>
                <a:rPr lang="en-US" sz="3000" b="0" i="0" u="none" strike="noStrike" cap="none" dirty="0" err="1">
                  <a:solidFill>
                    <a:srgbClr val="3D3D3D"/>
                  </a:solidFill>
                  <a:latin typeface="Arial"/>
                  <a:ea typeface="Arial"/>
                  <a:cs typeface="Arial"/>
                  <a:sym typeface="Arial"/>
                </a:rPr>
                <a:t>gemaakt</a:t>
              </a:r>
              <a:r>
                <a:rPr lang="en-US" sz="3000" b="0" i="0" u="none" strike="noStrike" cap="none" dirty="0">
                  <a:solidFill>
                    <a:srgbClr val="3D3D3D"/>
                  </a:solidFill>
                  <a:latin typeface="Arial"/>
                  <a:ea typeface="Arial"/>
                  <a:cs typeface="Arial"/>
                  <a:sym typeface="Arial"/>
                </a:rPr>
                <a:t> om </a:t>
              </a:r>
              <a:r>
                <a:rPr lang="en-US" sz="3000" b="0" i="0" u="none" strike="noStrike" cap="none" dirty="0" err="1">
                  <a:solidFill>
                    <a:srgbClr val="3D3D3D"/>
                  </a:solidFill>
                  <a:latin typeface="Arial"/>
                  <a:ea typeface="Arial"/>
                  <a:cs typeface="Arial"/>
                  <a:sym typeface="Arial"/>
                </a:rPr>
                <a:t>uit</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elkaar</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te</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kunnen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halen</a:t>
              </a:r>
              <a:r>
                <a:rPr lang="en-US" sz="3000" b="0" i="0" u="none" strike="noStrike" cap="none" dirty="0">
                  <a:solidFill>
                    <a:srgbClr val="3D3D3D"/>
                  </a:solidFill>
                  <a:latin typeface="Arial"/>
                  <a:ea typeface="Arial"/>
                  <a:cs typeface="Arial"/>
                  <a:sym typeface="Arial"/>
                </a:rPr>
                <a:t> tot </a:t>
              </a:r>
              <a:r>
                <a:rPr lang="en-US" sz="3000" b="0" i="0" u="none" strike="noStrike" cap="none" dirty="0" err="1">
                  <a:solidFill>
                    <a:srgbClr val="3D3D3D"/>
                  </a:solidFill>
                  <a:latin typeface="Arial"/>
                  <a:ea typeface="Arial"/>
                  <a:cs typeface="Arial"/>
                  <a:sym typeface="Arial"/>
                </a:rPr>
                <a:t>zuivere</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materialen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en</a:t>
              </a:r>
              <a:r>
                <a:rPr lang="en-US" sz="3000" b="0" i="0" u="none" strike="noStrike" cap="none" dirty="0">
                  <a:solidFill>
                    <a:srgbClr val="3D3D3D"/>
                  </a:solidFill>
                  <a:latin typeface="Arial"/>
                  <a:ea typeface="Arial"/>
                  <a:cs typeface="Arial"/>
                  <a:sym typeface="Arial"/>
                </a:rPr>
                <a:t> </a:t>
              </a:r>
              <a:endParaRPr dirty="0"/>
            </a:p>
            <a:p>
              <a:pPr marL="647703" marR="0" lvl="1" indent="-323852" algn="l" rtl="0">
                <a:lnSpc>
                  <a:spcPct val="130000"/>
                </a:lnSpc>
                <a:spcBef>
                  <a:spcPts val="0"/>
                </a:spcBef>
                <a:spcAft>
                  <a:spcPts val="0"/>
                </a:spcAft>
                <a:buClr>
                  <a:srgbClr val="3D3D3D"/>
                </a:buClr>
                <a:buSzPts val="3000"/>
                <a:buFont typeface="Arial"/>
                <a:buChar char="•"/>
              </a:pPr>
              <a:r>
                <a:rPr lang="en-US" sz="3000" b="0" i="0" u="none" strike="noStrike" cap="none" dirty="0" err="1">
                  <a:solidFill>
                    <a:srgbClr val="3D3D3D"/>
                  </a:solidFill>
                  <a:latin typeface="Arial"/>
                  <a:ea typeface="Arial"/>
                  <a:cs typeface="Arial"/>
                  <a:sym typeface="Arial"/>
                </a:rPr>
                <a:t>Ontwerp</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en</a:t>
              </a:r>
              <a:r>
                <a:rPr lang="en-US" sz="3000" b="0" i="0" u="none" strike="noStrike" cap="none" dirty="0">
                  <a:solidFill>
                    <a:srgbClr val="3D3D3D"/>
                  </a:solidFill>
                  <a:latin typeface="Arial"/>
                  <a:ea typeface="Arial"/>
                  <a:cs typeface="Arial"/>
                  <a:sym typeface="Arial"/>
                </a:rPr>
                <a:t> zo </a:t>
              </a:r>
              <a:r>
                <a:rPr lang="en-US" sz="3000" b="0" i="0" u="none" strike="noStrike" cap="none" dirty="0" err="1">
                  <a:solidFill>
                    <a:srgbClr val="3D3D3D"/>
                  </a:solidFill>
                  <a:latin typeface="Arial"/>
                  <a:ea typeface="Arial"/>
                  <a:cs typeface="Arial"/>
                  <a:sym typeface="Arial"/>
                </a:rPr>
                <a:t>mogelijk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maak</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een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kledingstuk</a:t>
              </a:r>
              <a:r>
                <a:rPr lang="en-US" sz="3000" b="0" i="0" u="none" strike="noStrike" cap="none" dirty="0">
                  <a:solidFill>
                    <a:srgbClr val="3D3D3D"/>
                  </a:solidFill>
                  <a:latin typeface="Arial"/>
                  <a:ea typeface="Arial"/>
                  <a:cs typeface="Arial"/>
                  <a:sym typeface="Arial"/>
                </a:rPr>
                <a:t> van </a:t>
              </a:r>
              <a:r>
                <a:rPr lang="en-US" sz="3000" b="0" i="0" u="none" strike="noStrike" cap="none" dirty="0" err="1">
                  <a:solidFill>
                    <a:srgbClr val="3D3D3D"/>
                  </a:solidFill>
                  <a:latin typeface="Arial"/>
                  <a:ea typeface="Arial"/>
                  <a:cs typeface="Arial"/>
                  <a:sym typeface="Arial"/>
                </a:rPr>
                <a:t>materiaal</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waar</a:t>
              </a:r>
              <a:r>
                <a:rPr lang="en-US" sz="3000" b="0" i="0" u="none" strike="noStrike" cap="none" dirty="0">
                  <a:solidFill>
                    <a:srgbClr val="3D3D3D"/>
                  </a:solidFill>
                  <a:latin typeface="Arial"/>
                  <a:ea typeface="Arial"/>
                  <a:cs typeface="Arial"/>
                  <a:sym typeface="Arial"/>
                </a:rPr>
                <a:t> je </a:t>
              </a:r>
              <a:r>
                <a:rPr lang="en-US" sz="3000" b="0" i="0" u="none" strike="noStrike" cap="none" dirty="0" err="1">
                  <a:solidFill>
                    <a:srgbClr val="3D3D3D"/>
                  </a:solidFill>
                  <a:latin typeface="Arial"/>
                  <a:ea typeface="Arial"/>
                  <a:cs typeface="Arial"/>
                  <a:sym typeface="Arial"/>
                </a:rPr>
                <a:t>nog</a:t>
              </a:r>
              <a:r>
                <a:rPr lang="en-US" sz="3000" b="0" i="0" u="none" strike="noStrike" cap="none" dirty="0">
                  <a:solidFill>
                    <a:srgbClr val="3D3D3D"/>
                  </a:solidFill>
                  <a:latin typeface="Arial"/>
                  <a:ea typeface="Arial"/>
                  <a:cs typeface="Arial"/>
                  <a:sym typeface="Arial"/>
                </a:rPr>
                <a:t> nooit </a:t>
              </a:r>
              <a:r>
                <a:rPr lang="en-US" sz="3000" b="0" i="0" u="none" strike="noStrike" cap="none" dirty="0" err="1">
                  <a:solidFill>
                    <a:srgbClr val="3D3D3D"/>
                  </a:solidFill>
                  <a:latin typeface="Arial"/>
                  <a:ea typeface="Arial"/>
                  <a:cs typeface="Arial"/>
                  <a:sym typeface="Arial"/>
                </a:rPr>
                <a:t>een</a:t>
              </a:r>
              <a:r>
                <a:rPr lang="en-US" sz="3000" b="0" i="0" u="none" strike="noStrike" cap="none" dirty="0">
                  <a:solidFill>
                    <a:srgbClr val="3D3D3D"/>
                  </a:solidFill>
                  <a:latin typeface="Arial"/>
                  <a:ea typeface="Arial"/>
                  <a:cs typeface="Arial"/>
                  <a:sym typeface="Arial"/>
                </a:rPr>
                <a:t> </a:t>
              </a:r>
              <a:r>
                <a:rPr lang="en-US" sz="3000" b="0" i="0" u="none" strike="noStrike" cap="none" dirty="0" err="1">
                  <a:solidFill>
                    <a:srgbClr val="3D3D3D"/>
                  </a:solidFill>
                  <a:latin typeface="Arial"/>
                  <a:ea typeface="Arial"/>
                  <a:cs typeface="Arial"/>
                  <a:sym typeface="Arial"/>
                </a:rPr>
                <a:t>kledingstuk</a:t>
              </a:r>
              <a:r>
                <a:rPr lang="en-US" sz="3000" b="0" i="0" u="none" strike="noStrike" cap="none" dirty="0">
                  <a:solidFill>
                    <a:srgbClr val="3D3D3D"/>
                  </a:solidFill>
                  <a:latin typeface="Arial"/>
                  <a:ea typeface="Arial"/>
                  <a:cs typeface="Arial"/>
                  <a:sym typeface="Arial"/>
                </a:rPr>
                <a:t> van </a:t>
              </a:r>
              <a:r>
                <a:rPr lang="en-US" sz="3000" b="0" i="0" u="none" strike="noStrike" cap="none" dirty="0" err="1">
                  <a:solidFill>
                    <a:srgbClr val="3D3D3D"/>
                  </a:solidFill>
                  <a:latin typeface="Arial"/>
                  <a:ea typeface="Arial"/>
                  <a:cs typeface="Arial"/>
                  <a:sym typeface="Arial"/>
                </a:rPr>
                <a:t>gemaakt</a:t>
              </a:r>
              <a:r>
                <a:rPr lang="en-US" sz="3000" b="0" i="0" u="none" strike="noStrike" cap="none" dirty="0">
                  <a:solidFill>
                    <a:srgbClr val="3D3D3D"/>
                  </a:solidFill>
                  <a:latin typeface="Arial"/>
                  <a:ea typeface="Arial"/>
                  <a:cs typeface="Arial"/>
                  <a:sym typeface="Arial"/>
                </a:rPr>
                <a:t> zag. </a:t>
              </a:r>
              <a:endParaRPr dirty="0"/>
            </a:p>
            <a:p>
              <a:pPr marL="0" marR="0" lvl="0" indent="0" algn="l" rtl="0">
                <a:lnSpc>
                  <a:spcPct val="168966"/>
                </a:lnSpc>
                <a:spcBef>
                  <a:spcPts val="0"/>
                </a:spcBef>
                <a:spcAft>
                  <a:spcPts val="0"/>
                </a:spcAft>
                <a:buNone/>
              </a:pPr>
              <a:endParaRPr sz="3000" b="0" i="0" u="none" strike="noStrike" cap="none" dirty="0">
                <a:solidFill>
                  <a:srgbClr val="3D3D3D"/>
                </a:solidFill>
                <a:latin typeface="Arial"/>
                <a:ea typeface="Arial"/>
                <a:cs typeface="Arial"/>
                <a:sym typeface="Arial"/>
              </a:endParaRPr>
            </a:p>
          </p:txBody>
        </p:sp>
        <p:sp>
          <p:nvSpPr>
            <p:cNvPr id="204" name="Google Shape;204;p10"/>
            <p:cNvSpPr txBox="1"/>
            <p:nvPr/>
          </p:nvSpPr>
          <p:spPr>
            <a:xfrm>
              <a:off x="0" y="-19050"/>
              <a:ext cx="11810055" cy="543983"/>
            </a:xfrm>
            <a:prstGeom prst="rect">
              <a:avLst/>
            </a:prstGeom>
            <a:noFill/>
            <a:ln>
              <a:noFill/>
            </a:ln>
          </p:spPr>
          <p:txBody>
            <a:bodyPr spcFirstLastPara="1" wrap="square" lIns="0" tIns="0" rIns="0" bIns="0" anchor="t" anchorCtr="0">
              <a:spAutoFit/>
            </a:bodyPr>
            <a:lstStyle/>
            <a:p>
              <a:pPr marL="0" marR="0" lvl="0" indent="0" algn="l" rtl="0">
                <a:lnSpc>
                  <a:spcPct val="18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6"/>
        </a:solidFill>
        <a:effectLst/>
      </p:bgPr>
    </p:bg>
    <p:spTree>
      <p:nvGrpSpPr>
        <p:cNvPr id="1" name="Shape 208"/>
        <p:cNvGrpSpPr/>
        <p:nvPr/>
      </p:nvGrpSpPr>
      <p:grpSpPr>
        <a:xfrm>
          <a:off x="0" y="0"/>
          <a:ext cx="0" cy="0"/>
          <a:chOff x="0" y="0"/>
          <a:chExt cx="0" cy="0"/>
        </a:xfrm>
      </p:grpSpPr>
      <p:sp>
        <p:nvSpPr>
          <p:cNvPr id="209" name="Google Shape;209;p11"/>
          <p:cNvSpPr/>
          <p:nvPr/>
        </p:nvSpPr>
        <p:spPr>
          <a:xfrm>
            <a:off x="0" y="0"/>
            <a:ext cx="9144000" cy="10287000"/>
          </a:xfrm>
          <a:prstGeom prst="rect">
            <a:avLst/>
          </a:prstGeom>
          <a:solidFill>
            <a:srgbClr val="FDFD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11"/>
          <p:cNvPicPr preferRelativeResize="0"/>
          <p:nvPr/>
        </p:nvPicPr>
        <p:blipFill rotWithShape="1">
          <a:blip r:embed="rId3">
            <a:alphaModFix/>
          </a:blip>
          <a:srcRect r="44495"/>
          <a:stretch/>
        </p:blipFill>
        <p:spPr>
          <a:xfrm>
            <a:off x="1028700" y="1028700"/>
            <a:ext cx="7787299" cy="8506246"/>
          </a:xfrm>
          <a:prstGeom prst="rect">
            <a:avLst/>
          </a:prstGeom>
          <a:noFill/>
          <a:ln>
            <a:noFill/>
          </a:ln>
        </p:spPr>
      </p:pic>
      <p:sp>
        <p:nvSpPr>
          <p:cNvPr id="211" name="Google Shape;211;p11"/>
          <p:cNvSpPr txBox="1"/>
          <p:nvPr/>
        </p:nvSpPr>
        <p:spPr>
          <a:xfrm>
            <a:off x="10284850" y="1028700"/>
            <a:ext cx="6974450" cy="990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Design Thinking</a:t>
            </a:r>
            <a:endParaRPr/>
          </a:p>
        </p:txBody>
      </p:sp>
      <p:sp>
        <p:nvSpPr>
          <p:cNvPr id="212" name="Google Shape;212;p11"/>
          <p:cNvSpPr txBox="1"/>
          <p:nvPr/>
        </p:nvSpPr>
        <p:spPr>
          <a:xfrm>
            <a:off x="10284850" y="2321981"/>
            <a:ext cx="6974450" cy="7212965"/>
          </a:xfrm>
          <a:prstGeom prst="rect">
            <a:avLst/>
          </a:prstGeom>
          <a:noFill/>
          <a:ln>
            <a:noFill/>
          </a:ln>
        </p:spPr>
        <p:txBody>
          <a:bodyPr spcFirstLastPara="1" wrap="square" lIns="0" tIns="0" rIns="0" bIns="0" anchor="t" anchorCtr="0">
            <a:spAutoFit/>
          </a:bodyPr>
          <a:lstStyle/>
          <a:p>
            <a:pPr marL="0" marR="0" lvl="0" indent="0" algn="l" rtl="0">
              <a:lnSpc>
                <a:spcPct val="130010"/>
              </a:lnSpc>
              <a:spcBef>
                <a:spcPts val="0"/>
              </a:spcBef>
              <a:spcAft>
                <a:spcPts val="0"/>
              </a:spcAft>
              <a:buNone/>
            </a:pPr>
            <a:r>
              <a:rPr lang="en-US" sz="2799" b="0" i="0" u="none" strike="noStrike" cap="none">
                <a:solidFill>
                  <a:srgbClr val="3D3D3D"/>
                </a:solidFill>
                <a:latin typeface="Arial"/>
                <a:ea typeface="Arial"/>
                <a:cs typeface="Arial"/>
                <a:sym typeface="Arial"/>
              </a:rPr>
              <a:t>Deze challenges gaan uit van verschillende circulaire principes op productniveau: </a:t>
            </a:r>
            <a:endParaRPr/>
          </a:p>
          <a:p>
            <a:pPr marL="604516" marR="0" lvl="1" indent="-302258" algn="l" rtl="0">
              <a:lnSpc>
                <a:spcPct val="130010"/>
              </a:lnSpc>
              <a:spcBef>
                <a:spcPts val="0"/>
              </a:spcBef>
              <a:spcAft>
                <a:spcPts val="0"/>
              </a:spcAft>
              <a:buClr>
                <a:srgbClr val="3D3D3D"/>
              </a:buClr>
              <a:buSzPts val="2799"/>
              <a:buFont typeface="Arial"/>
              <a:buChar char="•"/>
            </a:pPr>
            <a:r>
              <a:rPr lang="en-US" sz="2799" b="0" i="0" u="none" strike="noStrike" cap="none">
                <a:solidFill>
                  <a:srgbClr val="3D3D3D"/>
                </a:solidFill>
                <a:latin typeface="Arial"/>
                <a:ea typeface="Arial"/>
                <a:cs typeface="Arial"/>
                <a:sym typeface="Arial"/>
              </a:rPr>
              <a:t>fast fashion dat geen kwaad kan bij verwerking achteraf </a:t>
            </a:r>
            <a:endParaRPr/>
          </a:p>
          <a:p>
            <a:pPr marL="604516" marR="0" lvl="1" indent="-302258" algn="l" rtl="0">
              <a:lnSpc>
                <a:spcPct val="130010"/>
              </a:lnSpc>
              <a:spcBef>
                <a:spcPts val="0"/>
              </a:spcBef>
              <a:spcAft>
                <a:spcPts val="0"/>
              </a:spcAft>
              <a:buClr>
                <a:srgbClr val="3D3D3D"/>
              </a:buClr>
              <a:buSzPts val="2799"/>
              <a:buFont typeface="Arial"/>
              <a:buChar char="•"/>
            </a:pPr>
            <a:r>
              <a:rPr lang="en-US" sz="2799" b="0" i="0" u="none" strike="noStrike" cap="none">
                <a:solidFill>
                  <a:srgbClr val="3D3D3D"/>
                </a:solidFill>
                <a:latin typeface="Arial"/>
                <a:ea typeface="Arial"/>
                <a:cs typeface="Arial"/>
                <a:sym typeface="Arial"/>
              </a:rPr>
              <a:t>benut bestaande voorraden als grondstoffenbank </a:t>
            </a:r>
            <a:endParaRPr/>
          </a:p>
          <a:p>
            <a:pPr marL="604516" marR="0" lvl="1" indent="-302258" algn="l" rtl="0">
              <a:lnSpc>
                <a:spcPct val="130010"/>
              </a:lnSpc>
              <a:spcBef>
                <a:spcPts val="0"/>
              </a:spcBef>
              <a:spcAft>
                <a:spcPts val="0"/>
              </a:spcAft>
              <a:buClr>
                <a:srgbClr val="3D3D3D"/>
              </a:buClr>
              <a:buSzPts val="2799"/>
              <a:buFont typeface="Arial"/>
              <a:buChar char="•"/>
            </a:pPr>
            <a:r>
              <a:rPr lang="en-US" sz="2799" b="0" i="0" u="none" strike="noStrike" cap="none">
                <a:solidFill>
                  <a:srgbClr val="3D3D3D"/>
                </a:solidFill>
                <a:latin typeface="Arial"/>
                <a:ea typeface="Arial"/>
                <a:cs typeface="Arial"/>
                <a:sym typeface="Arial"/>
              </a:rPr>
              <a:t>hergebruik is een groeiende logica </a:t>
            </a:r>
            <a:endParaRPr/>
          </a:p>
          <a:p>
            <a:pPr marL="604516" marR="0" lvl="1" indent="-302258" algn="l" rtl="0">
              <a:lnSpc>
                <a:spcPct val="130010"/>
              </a:lnSpc>
              <a:spcBef>
                <a:spcPts val="0"/>
              </a:spcBef>
              <a:spcAft>
                <a:spcPts val="0"/>
              </a:spcAft>
              <a:buClr>
                <a:srgbClr val="3D3D3D"/>
              </a:buClr>
              <a:buSzPts val="2799"/>
              <a:buFont typeface="Arial"/>
              <a:buChar char="•"/>
            </a:pPr>
            <a:r>
              <a:rPr lang="en-US" sz="2799" b="0" i="0" u="none" strike="noStrike" cap="none">
                <a:solidFill>
                  <a:srgbClr val="3D3D3D"/>
                </a:solidFill>
                <a:latin typeface="Arial"/>
                <a:ea typeface="Arial"/>
                <a:cs typeface="Arial"/>
                <a:sym typeface="Arial"/>
              </a:rPr>
              <a:t>ontwerp en constructie van kleding zodanig dat hergebruik kan </a:t>
            </a:r>
            <a:endParaRPr/>
          </a:p>
          <a:p>
            <a:pPr marL="604516" marR="0" lvl="1" indent="-302258" algn="l" rtl="0">
              <a:lnSpc>
                <a:spcPct val="130010"/>
              </a:lnSpc>
              <a:spcBef>
                <a:spcPts val="0"/>
              </a:spcBef>
              <a:spcAft>
                <a:spcPts val="0"/>
              </a:spcAft>
              <a:buClr>
                <a:srgbClr val="3D3D3D"/>
              </a:buClr>
              <a:buSzPts val="2799"/>
              <a:buFont typeface="Arial"/>
              <a:buChar char="•"/>
            </a:pPr>
            <a:r>
              <a:rPr lang="en-US" sz="2799" b="0" i="0" u="none" strike="noStrike" cap="none">
                <a:solidFill>
                  <a:srgbClr val="3D3D3D"/>
                </a:solidFill>
                <a:latin typeface="Arial"/>
                <a:ea typeface="Arial"/>
                <a:cs typeface="Arial"/>
                <a:sym typeface="Arial"/>
              </a:rPr>
              <a:t>innovatie is nodig om tot vernieuwende oplossingen te komen</a:t>
            </a:r>
            <a:endParaRPr/>
          </a:p>
          <a:p>
            <a:pPr marL="0" marR="0" lvl="0" indent="0" algn="l" rtl="0">
              <a:lnSpc>
                <a:spcPct val="130010"/>
              </a:lnSpc>
              <a:spcBef>
                <a:spcPts val="0"/>
              </a:spcBef>
              <a:spcAft>
                <a:spcPts val="0"/>
              </a:spcAft>
              <a:buNone/>
            </a:pPr>
            <a:endParaRPr sz="2799" b="0" i="0" u="none" strike="noStrike" cap="none">
              <a:solidFill>
                <a:srgbClr val="3D3D3D"/>
              </a:solidFill>
              <a:latin typeface="Arial"/>
              <a:ea typeface="Arial"/>
              <a:cs typeface="Arial"/>
              <a:sym typeface="Arial"/>
            </a:endParaRPr>
          </a:p>
          <a:p>
            <a:pPr marL="0" marR="0" lvl="0" indent="0" algn="l" rtl="0">
              <a:lnSpc>
                <a:spcPct val="130010"/>
              </a:lnSpc>
              <a:spcBef>
                <a:spcPts val="0"/>
              </a:spcBef>
              <a:spcAft>
                <a:spcPts val="0"/>
              </a:spcAft>
              <a:buNone/>
            </a:pPr>
            <a:r>
              <a:rPr lang="en-US" sz="2799" b="0" i="0" u="none" strike="noStrike" cap="none">
                <a:solidFill>
                  <a:srgbClr val="3D3D3D"/>
                </a:solidFill>
                <a:latin typeface="Arial"/>
                <a:ea typeface="Arial"/>
                <a:cs typeface="Arial"/>
                <a:sym typeface="Arial"/>
              </a:rPr>
              <a:t>En zal het proces gaan vanuit de 'Design Thinking' methode.</a:t>
            </a:r>
            <a:endParaRPr/>
          </a:p>
          <a:p>
            <a:pPr marL="0" marR="0" lvl="0" indent="0" algn="l" rtl="0">
              <a:lnSpc>
                <a:spcPct val="102179"/>
              </a:lnSpc>
              <a:spcBef>
                <a:spcPts val="0"/>
              </a:spcBef>
              <a:spcAft>
                <a:spcPts val="0"/>
              </a:spcAft>
              <a:buNone/>
            </a:pPr>
            <a:endParaRPr sz="2799" b="0" i="0" u="none" strike="noStrike" cap="none">
              <a:solidFill>
                <a:srgbClr val="3D3D3D"/>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9D088"/>
        </a:solidFill>
        <a:effectLst/>
      </p:bgPr>
    </p:bg>
    <p:spTree>
      <p:nvGrpSpPr>
        <p:cNvPr id="1" name="Shape 216"/>
        <p:cNvGrpSpPr/>
        <p:nvPr/>
      </p:nvGrpSpPr>
      <p:grpSpPr>
        <a:xfrm>
          <a:off x="0" y="0"/>
          <a:ext cx="0" cy="0"/>
          <a:chOff x="0" y="0"/>
          <a:chExt cx="0" cy="0"/>
        </a:xfrm>
      </p:grpSpPr>
      <p:sp>
        <p:nvSpPr>
          <p:cNvPr id="217" name="Google Shape;217;p12"/>
          <p:cNvSpPr/>
          <p:nvPr/>
        </p:nvSpPr>
        <p:spPr>
          <a:xfrm>
            <a:off x="1028700" y="3453130"/>
            <a:ext cx="16230600" cy="5979706"/>
          </a:xfrm>
          <a:prstGeom prst="rect">
            <a:avLst/>
          </a:prstGeom>
          <a:solidFill>
            <a:srgbClr val="FFF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2"/>
          <p:cNvSpPr txBox="1"/>
          <p:nvPr/>
        </p:nvSpPr>
        <p:spPr>
          <a:xfrm>
            <a:off x="1028700" y="1028700"/>
            <a:ext cx="15347850" cy="990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Wat is Design Thinking?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9D088"/>
        </a:solidFill>
        <a:effectLst/>
      </p:bgPr>
    </p:bg>
    <p:spTree>
      <p:nvGrpSpPr>
        <p:cNvPr id="1" name="Shape 222"/>
        <p:cNvGrpSpPr/>
        <p:nvPr/>
      </p:nvGrpSpPr>
      <p:grpSpPr>
        <a:xfrm>
          <a:off x="0" y="0"/>
          <a:ext cx="0" cy="0"/>
          <a:chOff x="0" y="0"/>
          <a:chExt cx="0" cy="0"/>
        </a:xfrm>
      </p:grpSpPr>
      <p:sp>
        <p:nvSpPr>
          <p:cNvPr id="223" name="Google Shape;223;p13"/>
          <p:cNvSpPr txBox="1"/>
          <p:nvPr/>
        </p:nvSpPr>
        <p:spPr>
          <a:xfrm>
            <a:off x="1028700" y="1028700"/>
            <a:ext cx="12000923" cy="990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Aan de slag!</a:t>
            </a:r>
            <a:endParaRPr/>
          </a:p>
        </p:txBody>
      </p:sp>
      <p:sp>
        <p:nvSpPr>
          <p:cNvPr id="224" name="Google Shape;224;p13"/>
          <p:cNvSpPr/>
          <p:nvPr/>
        </p:nvSpPr>
        <p:spPr>
          <a:xfrm>
            <a:off x="1028700" y="2959612"/>
            <a:ext cx="5144505" cy="6298688"/>
          </a:xfrm>
          <a:prstGeom prst="rect">
            <a:avLst/>
          </a:prstGeom>
          <a:solidFill>
            <a:srgbClr val="FFF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a:off x="6571748" y="2959612"/>
            <a:ext cx="5144505" cy="6298688"/>
          </a:xfrm>
          <a:prstGeom prst="rect">
            <a:avLst/>
          </a:prstGeom>
          <a:solidFill>
            <a:srgbClr val="FFF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a:off x="12114795" y="2959612"/>
            <a:ext cx="5144505" cy="6298688"/>
          </a:xfrm>
          <a:prstGeom prst="rect">
            <a:avLst/>
          </a:prstGeom>
          <a:solidFill>
            <a:srgbClr val="FFF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13"/>
          <p:cNvGrpSpPr/>
          <p:nvPr/>
        </p:nvGrpSpPr>
        <p:grpSpPr>
          <a:xfrm>
            <a:off x="1674753" y="6087525"/>
            <a:ext cx="3852399" cy="2544161"/>
            <a:chOff x="0" y="-28575"/>
            <a:chExt cx="5136532" cy="3392215"/>
          </a:xfrm>
        </p:grpSpPr>
        <p:sp>
          <p:nvSpPr>
            <p:cNvPr id="228" name="Google Shape;228;p13"/>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Vorm groepjes</a:t>
              </a:r>
              <a:endParaRPr/>
            </a:p>
          </p:txBody>
        </p:sp>
        <p:sp>
          <p:nvSpPr>
            <p:cNvPr id="229" name="Google Shape;229;p13"/>
            <p:cNvSpPr txBox="1"/>
            <p:nvPr/>
          </p:nvSpPr>
          <p:spPr>
            <a:xfrm>
              <a:off x="0" y="994243"/>
              <a:ext cx="5136532" cy="2369397"/>
            </a:xfrm>
            <a:prstGeom prst="rect">
              <a:avLst/>
            </a:prstGeom>
            <a:noFill/>
            <a:ln>
              <a:noFill/>
            </a:ln>
          </p:spPr>
          <p:txBody>
            <a:bodyPr spcFirstLastPara="1" wrap="square" lIns="0" tIns="0" rIns="0" bIns="0" anchor="t" anchorCtr="0">
              <a:spAutoFit/>
            </a:bodyPr>
            <a:lstStyle/>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Maak groepjes van 3 en denk daarbij na over je eigen kwaliteiten en dat van anderen en hoe jullie elkaar in een team kunnen versterken.</a:t>
              </a:r>
              <a:endParaRPr/>
            </a:p>
          </p:txBody>
        </p:sp>
      </p:grpSp>
      <p:grpSp>
        <p:nvGrpSpPr>
          <p:cNvPr id="230" name="Google Shape;230;p13"/>
          <p:cNvGrpSpPr/>
          <p:nvPr/>
        </p:nvGrpSpPr>
        <p:grpSpPr>
          <a:xfrm>
            <a:off x="7217800" y="6087525"/>
            <a:ext cx="3852399" cy="1469741"/>
            <a:chOff x="0" y="-28575"/>
            <a:chExt cx="5136532" cy="1959655"/>
          </a:xfrm>
        </p:grpSpPr>
        <p:sp>
          <p:nvSpPr>
            <p:cNvPr id="231" name="Google Shape;231;p13"/>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Maak een keuze</a:t>
              </a:r>
              <a:endParaRPr/>
            </a:p>
          </p:txBody>
        </p:sp>
        <p:sp>
          <p:nvSpPr>
            <p:cNvPr id="232" name="Google Shape;232;p13"/>
            <p:cNvSpPr txBox="1"/>
            <p:nvPr/>
          </p:nvSpPr>
          <p:spPr>
            <a:xfrm>
              <a:off x="0" y="994243"/>
              <a:ext cx="5136532" cy="936837"/>
            </a:xfrm>
            <a:prstGeom prst="rect">
              <a:avLst/>
            </a:prstGeom>
            <a:noFill/>
            <a:ln>
              <a:noFill/>
            </a:ln>
          </p:spPr>
          <p:txBody>
            <a:bodyPr spcFirstLastPara="1" wrap="square" lIns="0" tIns="0" rIns="0" bIns="0" anchor="t" anchorCtr="0">
              <a:spAutoFit/>
            </a:bodyPr>
            <a:lstStyle/>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Kies een van de opties voor de overkoepelende opdracht.</a:t>
              </a:r>
              <a:endParaRPr/>
            </a:p>
          </p:txBody>
        </p:sp>
      </p:grpSp>
      <p:grpSp>
        <p:nvGrpSpPr>
          <p:cNvPr id="233" name="Google Shape;233;p13"/>
          <p:cNvGrpSpPr/>
          <p:nvPr/>
        </p:nvGrpSpPr>
        <p:grpSpPr>
          <a:xfrm>
            <a:off x="12760848" y="6087525"/>
            <a:ext cx="3852399" cy="2544161"/>
            <a:chOff x="0" y="-28575"/>
            <a:chExt cx="5136532" cy="3392215"/>
          </a:xfrm>
        </p:grpSpPr>
        <p:sp>
          <p:nvSpPr>
            <p:cNvPr id="234" name="Google Shape;234;p13"/>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Brainstormen!</a:t>
              </a:r>
              <a:endParaRPr/>
            </a:p>
          </p:txBody>
        </p:sp>
        <p:sp>
          <p:nvSpPr>
            <p:cNvPr id="235" name="Google Shape;235;p13"/>
            <p:cNvSpPr txBox="1"/>
            <p:nvPr/>
          </p:nvSpPr>
          <p:spPr>
            <a:xfrm>
              <a:off x="0" y="994243"/>
              <a:ext cx="5136532" cy="2369397"/>
            </a:xfrm>
            <a:prstGeom prst="rect">
              <a:avLst/>
            </a:prstGeom>
            <a:noFill/>
            <a:ln>
              <a:noFill/>
            </a:ln>
          </p:spPr>
          <p:txBody>
            <a:bodyPr spcFirstLastPara="1" wrap="square" lIns="0" tIns="0" rIns="0" bIns="0" anchor="t" anchorCtr="0">
              <a:spAutoFit/>
            </a:bodyPr>
            <a:lstStyle/>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Pak een groot vel en stiften en ga met je groepje brainstormen over voorlopige ideeën en maak een planning voor de komende weken.</a:t>
              </a:r>
              <a:endParaRPr/>
            </a:p>
          </p:txBody>
        </p:sp>
      </p:grpSp>
      <p:sp>
        <p:nvSpPr>
          <p:cNvPr id="236" name="Google Shape;236;p13"/>
          <p:cNvSpPr txBox="1"/>
          <p:nvPr/>
        </p:nvSpPr>
        <p:spPr>
          <a:xfrm>
            <a:off x="1674753" y="3495675"/>
            <a:ext cx="3852399" cy="619125"/>
          </a:xfrm>
          <a:prstGeom prst="rect">
            <a:avLst/>
          </a:prstGeom>
          <a:noFill/>
          <a:ln>
            <a:noFill/>
          </a:ln>
        </p:spPr>
        <p:txBody>
          <a:bodyPr spcFirstLastPara="1" wrap="square" lIns="0" tIns="0" rIns="0" bIns="0" anchor="t" anchorCtr="0">
            <a:spAutoFit/>
          </a:bodyPr>
          <a:lstStyle/>
          <a:p>
            <a:pPr marL="0" marR="0" lvl="0" indent="0" algn="l" rtl="0">
              <a:lnSpc>
                <a:spcPct val="120030"/>
              </a:lnSpc>
              <a:spcBef>
                <a:spcPts val="0"/>
              </a:spcBef>
              <a:spcAft>
                <a:spcPts val="0"/>
              </a:spcAft>
              <a:buNone/>
            </a:pPr>
            <a:r>
              <a:rPr lang="en-US" sz="3999" b="0" i="0" u="none" strike="noStrike" cap="none">
                <a:solidFill>
                  <a:srgbClr val="3D3D3D"/>
                </a:solidFill>
                <a:latin typeface="Arial"/>
                <a:ea typeface="Arial"/>
                <a:cs typeface="Arial"/>
                <a:sym typeface="Arial"/>
              </a:rPr>
              <a:t>Stap 1</a:t>
            </a:r>
            <a:endParaRPr/>
          </a:p>
        </p:txBody>
      </p:sp>
      <p:sp>
        <p:nvSpPr>
          <p:cNvPr id="237" name="Google Shape;237;p13"/>
          <p:cNvSpPr txBox="1"/>
          <p:nvPr/>
        </p:nvSpPr>
        <p:spPr>
          <a:xfrm>
            <a:off x="7217800" y="3495675"/>
            <a:ext cx="3852399" cy="6191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999" b="0" i="0" u="none" strike="noStrike" cap="none">
                <a:solidFill>
                  <a:srgbClr val="3D3D3D"/>
                </a:solidFill>
                <a:latin typeface="Arial"/>
                <a:ea typeface="Arial"/>
                <a:cs typeface="Arial"/>
                <a:sym typeface="Arial"/>
              </a:rPr>
              <a:t>Stap </a:t>
            </a:r>
            <a:r>
              <a:rPr lang="en-US" sz="4000" b="0" i="0" u="none" strike="noStrike" cap="none">
                <a:solidFill>
                  <a:srgbClr val="3D3D3D"/>
                </a:solidFill>
                <a:latin typeface="Arial"/>
                <a:ea typeface="Arial"/>
                <a:cs typeface="Arial"/>
                <a:sym typeface="Arial"/>
              </a:rPr>
              <a:t>2</a:t>
            </a:r>
            <a:endParaRPr/>
          </a:p>
        </p:txBody>
      </p:sp>
      <p:sp>
        <p:nvSpPr>
          <p:cNvPr id="238" name="Google Shape;238;p13"/>
          <p:cNvSpPr txBox="1"/>
          <p:nvPr/>
        </p:nvSpPr>
        <p:spPr>
          <a:xfrm>
            <a:off x="12760848" y="3495675"/>
            <a:ext cx="3852399" cy="619125"/>
          </a:xfrm>
          <a:prstGeom prst="rect">
            <a:avLst/>
          </a:prstGeom>
          <a:noFill/>
          <a:ln>
            <a:noFill/>
          </a:ln>
        </p:spPr>
        <p:txBody>
          <a:bodyPr spcFirstLastPara="1" wrap="square" lIns="0" tIns="0" rIns="0" bIns="0" anchor="t" anchorCtr="0">
            <a:spAutoFit/>
          </a:bodyPr>
          <a:lstStyle/>
          <a:p>
            <a:pPr marL="0" marR="0" lvl="0" indent="0" algn="l" rtl="0">
              <a:lnSpc>
                <a:spcPct val="120030"/>
              </a:lnSpc>
              <a:spcBef>
                <a:spcPts val="0"/>
              </a:spcBef>
              <a:spcAft>
                <a:spcPts val="0"/>
              </a:spcAft>
              <a:buNone/>
            </a:pPr>
            <a:r>
              <a:rPr lang="en-US" sz="3999" b="0" i="0" u="none" strike="noStrike" cap="none">
                <a:solidFill>
                  <a:srgbClr val="3D3D3D"/>
                </a:solidFill>
                <a:latin typeface="Arial"/>
                <a:ea typeface="Arial"/>
                <a:cs typeface="Arial"/>
                <a:sym typeface="Arial"/>
              </a:rPr>
              <a:t>Stap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6BE"/>
        </a:solidFill>
        <a:effectLst/>
      </p:bgPr>
    </p:bg>
    <p:spTree>
      <p:nvGrpSpPr>
        <p:cNvPr id="1" name="Shape 242"/>
        <p:cNvGrpSpPr/>
        <p:nvPr/>
      </p:nvGrpSpPr>
      <p:grpSpPr>
        <a:xfrm>
          <a:off x="0" y="0"/>
          <a:ext cx="0" cy="0"/>
          <a:chOff x="0" y="0"/>
          <a:chExt cx="0" cy="0"/>
        </a:xfrm>
      </p:grpSpPr>
      <p:sp>
        <p:nvSpPr>
          <p:cNvPr id="243" name="Google Shape;243;p14"/>
          <p:cNvSpPr/>
          <p:nvPr/>
        </p:nvSpPr>
        <p:spPr>
          <a:xfrm>
            <a:off x="6572190" y="0"/>
            <a:ext cx="11715810" cy="10287000"/>
          </a:xfrm>
          <a:prstGeom prst="rect">
            <a:avLst/>
          </a:prstGeom>
          <a:solidFill>
            <a:srgbClr val="B9D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4"/>
          <p:cNvPicPr preferRelativeResize="0"/>
          <p:nvPr/>
        </p:nvPicPr>
        <p:blipFill rotWithShape="1">
          <a:blip r:embed="rId3">
            <a:alphaModFix/>
          </a:blip>
          <a:srcRect/>
          <a:stretch/>
        </p:blipFill>
        <p:spPr>
          <a:xfrm>
            <a:off x="7214510" y="702924"/>
            <a:ext cx="10407112" cy="6916393"/>
          </a:xfrm>
          <a:prstGeom prst="rect">
            <a:avLst/>
          </a:prstGeom>
          <a:noFill/>
          <a:ln>
            <a:noFill/>
          </a:ln>
        </p:spPr>
      </p:pic>
      <p:grpSp>
        <p:nvGrpSpPr>
          <p:cNvPr id="245" name="Google Shape;245;p14"/>
          <p:cNvGrpSpPr/>
          <p:nvPr/>
        </p:nvGrpSpPr>
        <p:grpSpPr>
          <a:xfrm>
            <a:off x="1028700" y="4221027"/>
            <a:ext cx="4339766" cy="1821134"/>
            <a:chOff x="0" y="-57150"/>
            <a:chExt cx="5786354" cy="2428178"/>
          </a:xfrm>
        </p:grpSpPr>
        <p:sp>
          <p:nvSpPr>
            <p:cNvPr id="246" name="Google Shape;246;p14"/>
            <p:cNvSpPr txBox="1"/>
            <p:nvPr/>
          </p:nvSpPr>
          <p:spPr>
            <a:xfrm>
              <a:off x="0" y="-57150"/>
              <a:ext cx="5786354" cy="1266191"/>
            </a:xfrm>
            <a:prstGeom prst="rect">
              <a:avLst/>
            </a:prstGeom>
            <a:noFill/>
            <a:ln>
              <a:noFill/>
            </a:ln>
          </p:spPr>
          <p:txBody>
            <a:bodyPr spcFirstLastPara="1" wrap="square" lIns="0" tIns="0" rIns="0" bIns="0" anchor="t" anchorCtr="0">
              <a:spAutoFit/>
            </a:bodyPr>
            <a:lstStyle/>
            <a:p>
              <a:pPr marL="0" marR="0" lvl="0" indent="0" algn="l" rtl="0">
                <a:lnSpc>
                  <a:spcPct val="130005"/>
                </a:lnSpc>
                <a:spcBef>
                  <a:spcPts val="0"/>
                </a:spcBef>
                <a:spcAft>
                  <a:spcPts val="0"/>
                </a:spcAft>
                <a:buNone/>
              </a:pPr>
              <a:r>
                <a:rPr lang="en-US" sz="5999" b="0" i="0" u="none" strike="noStrike" cap="none">
                  <a:solidFill>
                    <a:srgbClr val="3D3D3D"/>
                  </a:solidFill>
                  <a:latin typeface="Arial"/>
                  <a:ea typeface="Arial"/>
                  <a:cs typeface="Arial"/>
                  <a:sym typeface="Arial"/>
                </a:rPr>
                <a:t>Vragen?</a:t>
              </a:r>
              <a:endParaRPr/>
            </a:p>
          </p:txBody>
        </p:sp>
        <p:sp>
          <p:nvSpPr>
            <p:cNvPr id="247" name="Google Shape;247;p14"/>
            <p:cNvSpPr txBox="1"/>
            <p:nvPr/>
          </p:nvSpPr>
          <p:spPr>
            <a:xfrm>
              <a:off x="0" y="1827045"/>
              <a:ext cx="5786354" cy="543983"/>
            </a:xfrm>
            <a:prstGeom prst="rect">
              <a:avLst/>
            </a:prstGeom>
            <a:noFill/>
            <a:ln>
              <a:noFill/>
            </a:ln>
          </p:spPr>
          <p:txBody>
            <a:bodyPr spcFirstLastPara="1" wrap="square" lIns="0" tIns="0" rIns="0" bIns="0" anchor="t" anchorCtr="0">
              <a:spAutoFit/>
            </a:bodyPr>
            <a:lstStyle/>
            <a:p>
              <a:pPr marL="0" marR="0" lvl="0" indent="0" algn="l" rtl="0">
                <a:lnSpc>
                  <a:spcPct val="18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8" name="Google Shape;248;p14"/>
          <p:cNvGrpSpPr/>
          <p:nvPr/>
        </p:nvGrpSpPr>
        <p:grpSpPr>
          <a:xfrm>
            <a:off x="7214510" y="8477750"/>
            <a:ext cx="8180611" cy="1532526"/>
            <a:chOff x="0" y="-38100"/>
            <a:chExt cx="10907482" cy="2043368"/>
          </a:xfrm>
        </p:grpSpPr>
        <p:sp>
          <p:nvSpPr>
            <p:cNvPr id="249" name="Google Shape;249;p14"/>
            <p:cNvSpPr txBox="1"/>
            <p:nvPr/>
          </p:nvSpPr>
          <p:spPr>
            <a:xfrm>
              <a:off x="0" y="-38100"/>
              <a:ext cx="10907482" cy="881380"/>
            </a:xfrm>
            <a:prstGeom prst="rect">
              <a:avLst/>
            </a:prstGeom>
            <a:noFill/>
            <a:ln>
              <a:noFill/>
            </a:ln>
          </p:spPr>
          <p:txBody>
            <a:bodyPr spcFirstLastPara="1" wrap="square" lIns="0" tIns="0" rIns="0" bIns="0" anchor="t" anchorCtr="0">
              <a:spAutoFit/>
            </a:bodyPr>
            <a:lstStyle/>
            <a:p>
              <a:pPr marL="0" marR="0" lvl="0" indent="0" algn="l" rtl="0">
                <a:lnSpc>
                  <a:spcPct val="130007"/>
                </a:lnSpc>
                <a:spcBef>
                  <a:spcPts val="0"/>
                </a:spcBef>
                <a:spcAft>
                  <a:spcPts val="0"/>
                </a:spcAft>
                <a:buNone/>
              </a:pPr>
              <a:r>
                <a:rPr lang="en-US" sz="4199" b="0" i="0" u="none" strike="noStrike" cap="none">
                  <a:solidFill>
                    <a:srgbClr val="3D3D3D"/>
                  </a:solidFill>
                  <a:latin typeface="Arial"/>
                  <a:ea typeface="Arial"/>
                  <a:cs typeface="Arial"/>
                  <a:sym typeface="Arial"/>
                </a:rPr>
                <a:t>Volgende week: Good Materials</a:t>
              </a:r>
              <a:endParaRPr/>
            </a:p>
          </p:txBody>
        </p:sp>
        <p:sp>
          <p:nvSpPr>
            <p:cNvPr id="250" name="Google Shape;250;p14"/>
            <p:cNvSpPr txBox="1"/>
            <p:nvPr/>
          </p:nvSpPr>
          <p:spPr>
            <a:xfrm>
              <a:off x="0" y="1461285"/>
              <a:ext cx="10907482" cy="543983"/>
            </a:xfrm>
            <a:prstGeom prst="rect">
              <a:avLst/>
            </a:prstGeom>
            <a:noFill/>
            <a:ln>
              <a:noFill/>
            </a:ln>
          </p:spPr>
          <p:txBody>
            <a:bodyPr spcFirstLastPara="1" wrap="square" lIns="0" tIns="0" rIns="0" bIns="0" anchor="t" anchorCtr="0">
              <a:spAutoFit/>
            </a:bodyPr>
            <a:lstStyle/>
            <a:p>
              <a:pPr marL="0" marR="0" lvl="0" indent="0" algn="l" rtl="0">
                <a:lnSpc>
                  <a:spcPct val="1877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9"/>
        </a:solidFill>
        <a:effectLst/>
      </p:bgPr>
    </p:bg>
    <p:spTree>
      <p:nvGrpSpPr>
        <p:cNvPr id="1" name="Shape 96"/>
        <p:cNvGrpSpPr/>
        <p:nvPr/>
      </p:nvGrpSpPr>
      <p:grpSpPr>
        <a:xfrm>
          <a:off x="0" y="0"/>
          <a:ext cx="0" cy="0"/>
          <a:chOff x="0" y="0"/>
          <a:chExt cx="0" cy="0"/>
        </a:xfrm>
      </p:grpSpPr>
      <p:sp>
        <p:nvSpPr>
          <p:cNvPr id="97" name="Google Shape;97;p2"/>
          <p:cNvSpPr/>
          <p:nvPr/>
        </p:nvSpPr>
        <p:spPr>
          <a:xfrm>
            <a:off x="0" y="3992325"/>
            <a:ext cx="18288001" cy="6312670"/>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2"/>
          <p:cNvGrpSpPr/>
          <p:nvPr/>
        </p:nvGrpSpPr>
        <p:grpSpPr>
          <a:xfrm>
            <a:off x="1028700" y="1057275"/>
            <a:ext cx="13853452" cy="2036240"/>
            <a:chOff x="0" y="0"/>
            <a:chExt cx="18471269" cy="2714987"/>
          </a:xfrm>
        </p:grpSpPr>
        <p:sp>
          <p:nvSpPr>
            <p:cNvPr id="99" name="Google Shape;99;p2"/>
            <p:cNvSpPr txBox="1"/>
            <p:nvPr/>
          </p:nvSpPr>
          <p:spPr>
            <a:xfrm>
              <a:off x="0" y="0"/>
              <a:ext cx="18471269" cy="1320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Fast Fashion</a:t>
              </a:r>
              <a:endParaRPr/>
            </a:p>
          </p:txBody>
        </p:sp>
        <p:sp>
          <p:nvSpPr>
            <p:cNvPr id="100" name="Google Shape;100;p2"/>
            <p:cNvSpPr txBox="1"/>
            <p:nvPr/>
          </p:nvSpPr>
          <p:spPr>
            <a:xfrm>
              <a:off x="0" y="1983679"/>
              <a:ext cx="13499727" cy="73130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0" i="0" u="none" strike="noStrike" cap="none">
                  <a:solidFill>
                    <a:srgbClr val="3D3D3D"/>
                  </a:solidFill>
                  <a:latin typeface="Arial"/>
                  <a:ea typeface="Arial"/>
                  <a:cs typeface="Arial"/>
                  <a:sym typeface="Arial"/>
                </a:rPr>
                <a:t>De impact van snelle mode op de wereld</a:t>
              </a:r>
              <a:endParaRPr/>
            </a:p>
          </p:txBody>
        </p:sp>
      </p:grpSp>
      <p:sp>
        <p:nvSpPr>
          <p:cNvPr id="101" name="Google Shape;101;p2"/>
          <p:cNvSpPr txBox="1"/>
          <p:nvPr/>
        </p:nvSpPr>
        <p:spPr>
          <a:xfrm>
            <a:off x="11900742" y="4215136"/>
            <a:ext cx="5962820" cy="4450666"/>
          </a:xfrm>
          <a:prstGeom prst="rect">
            <a:avLst/>
          </a:prstGeom>
          <a:noFill/>
          <a:ln>
            <a:noFill/>
          </a:ln>
        </p:spPr>
        <p:txBody>
          <a:bodyPr spcFirstLastPara="1" wrap="square" lIns="0" tIns="0" rIns="0" bIns="0" anchor="t" anchorCtr="0">
            <a:spAutoFit/>
          </a:bodyPr>
          <a:lstStyle/>
          <a:p>
            <a:pPr marL="0" marR="0" lvl="0" indent="0" algn="l" rtl="0">
              <a:lnSpc>
                <a:spcPct val="129983"/>
              </a:lnSpc>
              <a:spcBef>
                <a:spcPts val="0"/>
              </a:spcBef>
              <a:spcAft>
                <a:spcPts val="0"/>
              </a:spcAft>
              <a:buNone/>
            </a:pPr>
            <a:r>
              <a:rPr lang="en-US" sz="3035" b="0" i="0" u="none" strike="noStrike" cap="none">
                <a:solidFill>
                  <a:srgbClr val="3D3D3D"/>
                </a:solidFill>
                <a:latin typeface="Arial"/>
                <a:ea typeface="Arial"/>
                <a:cs typeface="Arial"/>
                <a:sym typeface="Arial"/>
              </a:rPr>
              <a:t>De kledingindustrie staat in de top 3 van meest vervuilende industrieën in de wereld. Daarnaast zijn werk- en leefomstandigheden van de arbeiders vaak te slecht en belanden gebruikte kleren vaak op een afvalberg of worden ze verbrand.</a:t>
            </a:r>
            <a:endParaRPr/>
          </a:p>
        </p:txBody>
      </p:sp>
      <p:pic>
        <p:nvPicPr>
          <p:cNvPr id="102" name="Google Shape;102;p2" title="Zo verslaafd zijn wij aan kleding kopen"/>
          <p:cNvPicPr preferRelativeResize="0"/>
          <p:nvPr/>
        </p:nvPicPr>
        <p:blipFill rotWithShape="1">
          <a:blip r:embed="rId3">
            <a:alphaModFix/>
          </a:blip>
          <a:srcRect/>
          <a:stretch/>
        </p:blipFill>
        <p:spPr>
          <a:xfrm>
            <a:off x="1028700" y="4215136"/>
            <a:ext cx="8267700" cy="4671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D088"/>
        </a:solidFill>
        <a:effectLst/>
      </p:bgPr>
    </p:bg>
    <p:spTree>
      <p:nvGrpSpPr>
        <p:cNvPr id="1" name="Shape 106"/>
        <p:cNvGrpSpPr/>
        <p:nvPr/>
      </p:nvGrpSpPr>
      <p:grpSpPr>
        <a:xfrm>
          <a:off x="0" y="0"/>
          <a:ext cx="0" cy="0"/>
          <a:chOff x="0" y="0"/>
          <a:chExt cx="0" cy="0"/>
        </a:xfrm>
      </p:grpSpPr>
      <p:sp>
        <p:nvSpPr>
          <p:cNvPr id="107" name="Google Shape;107;p3"/>
          <p:cNvSpPr/>
          <p:nvPr/>
        </p:nvSpPr>
        <p:spPr>
          <a:xfrm>
            <a:off x="1028700" y="3453130"/>
            <a:ext cx="16230600" cy="5979706"/>
          </a:xfrm>
          <a:prstGeom prst="rect">
            <a:avLst/>
          </a:prstGeom>
          <a:solidFill>
            <a:srgbClr val="FFF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txBox="1"/>
          <p:nvPr/>
        </p:nvSpPr>
        <p:spPr>
          <a:xfrm>
            <a:off x="1413851" y="3472453"/>
            <a:ext cx="15460200" cy="5559900"/>
          </a:xfrm>
          <a:prstGeom prst="rect">
            <a:avLst/>
          </a:prstGeom>
          <a:noFill/>
          <a:ln>
            <a:noFill/>
          </a:ln>
        </p:spPr>
        <p:txBody>
          <a:bodyPr spcFirstLastPara="1" wrap="square" lIns="0" tIns="0" rIns="0" bIns="0" anchor="t" anchorCtr="0">
            <a:spAutoFit/>
          </a:bodyPr>
          <a:lstStyle/>
          <a:p>
            <a:pPr marL="0" marR="0" lvl="0" indent="0" algn="l" rtl="0">
              <a:lnSpc>
                <a:spcPct val="130007"/>
              </a:lnSpc>
              <a:spcBef>
                <a:spcPts val="0"/>
              </a:spcBef>
              <a:spcAft>
                <a:spcPts val="0"/>
              </a:spcAft>
              <a:buNone/>
            </a:pPr>
            <a:r>
              <a:rPr lang="en-US" sz="4099" b="0" i="0" u="none" strike="noStrike" cap="none">
                <a:solidFill>
                  <a:srgbClr val="3D3D3D"/>
                </a:solidFill>
                <a:latin typeface="Arial"/>
                <a:ea typeface="Arial"/>
                <a:cs typeface="Arial"/>
                <a:sym typeface="Arial"/>
              </a:rPr>
              <a:t>8 lesweken met 2 uur les per week</a:t>
            </a:r>
            <a:endParaRPr/>
          </a:p>
          <a:p>
            <a:pPr marL="0" marR="0" lvl="0" indent="0" algn="l" rtl="0">
              <a:lnSpc>
                <a:spcPct val="130008"/>
              </a:lnSpc>
              <a:spcBef>
                <a:spcPts val="0"/>
              </a:spcBef>
              <a:spcAft>
                <a:spcPts val="0"/>
              </a:spcAft>
              <a:buNone/>
            </a:pPr>
            <a:r>
              <a:rPr lang="en-US" sz="3499" b="0" i="0" u="none" strike="noStrike" cap="none">
                <a:solidFill>
                  <a:srgbClr val="3D3D3D"/>
                </a:solidFill>
                <a:latin typeface="Arial"/>
                <a:ea typeface="Arial"/>
                <a:cs typeface="Arial"/>
                <a:sym typeface="Arial"/>
              </a:rPr>
              <a:t>Week 1: Introductie &amp; Good Lives</a:t>
            </a:r>
            <a:endParaRPr/>
          </a:p>
          <a:p>
            <a:pPr marL="0" marR="0" lvl="0" indent="0" algn="l" rtl="0">
              <a:lnSpc>
                <a:spcPct val="130008"/>
              </a:lnSpc>
              <a:spcBef>
                <a:spcPts val="0"/>
              </a:spcBef>
              <a:spcAft>
                <a:spcPts val="0"/>
              </a:spcAft>
              <a:buNone/>
            </a:pPr>
            <a:r>
              <a:rPr lang="en-US" sz="3499" b="0" i="0" u="none" strike="noStrike" cap="none">
                <a:solidFill>
                  <a:srgbClr val="3D3D3D"/>
                </a:solidFill>
                <a:latin typeface="Arial"/>
                <a:ea typeface="Arial"/>
                <a:cs typeface="Arial"/>
                <a:sym typeface="Arial"/>
              </a:rPr>
              <a:t>Week 2: Good Materials</a:t>
            </a:r>
            <a:endParaRPr/>
          </a:p>
          <a:p>
            <a:pPr marL="0" marR="0" lvl="0" indent="0" algn="l" rtl="0">
              <a:lnSpc>
                <a:spcPct val="130008"/>
              </a:lnSpc>
              <a:spcBef>
                <a:spcPts val="0"/>
              </a:spcBef>
              <a:spcAft>
                <a:spcPts val="0"/>
              </a:spcAft>
              <a:buNone/>
            </a:pPr>
            <a:r>
              <a:rPr lang="en-US" sz="3499" b="0" i="0" u="none" strike="noStrike" cap="none">
                <a:solidFill>
                  <a:srgbClr val="3D3D3D"/>
                </a:solidFill>
                <a:latin typeface="Arial"/>
                <a:ea typeface="Arial"/>
                <a:cs typeface="Arial"/>
                <a:sym typeface="Arial"/>
              </a:rPr>
              <a:t>Week 3: Good Energy &amp; Water</a:t>
            </a:r>
            <a:endParaRPr/>
          </a:p>
          <a:p>
            <a:pPr marL="0" marR="0" lvl="0" indent="0" algn="l" rtl="0">
              <a:lnSpc>
                <a:spcPct val="130008"/>
              </a:lnSpc>
              <a:spcBef>
                <a:spcPts val="0"/>
              </a:spcBef>
              <a:spcAft>
                <a:spcPts val="0"/>
              </a:spcAft>
              <a:buNone/>
            </a:pPr>
            <a:r>
              <a:rPr lang="en-US" sz="3499" b="0" i="0" u="none" strike="noStrike" cap="none">
                <a:solidFill>
                  <a:srgbClr val="3D3D3D"/>
                </a:solidFill>
                <a:latin typeface="Arial"/>
                <a:ea typeface="Arial"/>
                <a:cs typeface="Arial"/>
                <a:sym typeface="Arial"/>
              </a:rPr>
              <a:t>Week 4: Good Skills</a:t>
            </a:r>
            <a:endParaRPr/>
          </a:p>
          <a:p>
            <a:pPr marL="0" marR="0" lvl="0" indent="0" algn="l" rtl="0">
              <a:lnSpc>
                <a:spcPct val="130008"/>
              </a:lnSpc>
              <a:spcBef>
                <a:spcPts val="0"/>
              </a:spcBef>
              <a:spcAft>
                <a:spcPts val="0"/>
              </a:spcAft>
              <a:buNone/>
            </a:pPr>
            <a:r>
              <a:rPr lang="en-US" sz="3499" b="0" i="0" u="none" strike="noStrike" cap="none">
                <a:solidFill>
                  <a:srgbClr val="3D3D3D"/>
                </a:solidFill>
                <a:latin typeface="Arial"/>
                <a:ea typeface="Arial"/>
                <a:cs typeface="Arial"/>
                <a:sym typeface="Arial"/>
              </a:rPr>
              <a:t>Week 5: Good Economy</a:t>
            </a:r>
            <a:endParaRPr/>
          </a:p>
          <a:p>
            <a:pPr marL="0" marR="0" lvl="0" indent="0" algn="l" rtl="0">
              <a:lnSpc>
                <a:spcPct val="130008"/>
              </a:lnSpc>
              <a:spcBef>
                <a:spcPts val="0"/>
              </a:spcBef>
              <a:spcAft>
                <a:spcPts val="0"/>
              </a:spcAft>
              <a:buNone/>
            </a:pPr>
            <a:r>
              <a:rPr lang="en-US" sz="3499" b="0" i="0" u="none" strike="noStrike" cap="none">
                <a:solidFill>
                  <a:srgbClr val="3D3D3D"/>
                </a:solidFill>
                <a:latin typeface="Arial"/>
                <a:ea typeface="Arial"/>
                <a:cs typeface="Arial"/>
                <a:sym typeface="Arial"/>
              </a:rPr>
              <a:t>Week 6: Good Design</a:t>
            </a:r>
            <a:endParaRPr/>
          </a:p>
          <a:p>
            <a:pPr marL="0" marR="0" lvl="0" indent="0" algn="l" rtl="0">
              <a:lnSpc>
                <a:spcPct val="130008"/>
              </a:lnSpc>
              <a:spcBef>
                <a:spcPts val="0"/>
              </a:spcBef>
              <a:spcAft>
                <a:spcPts val="0"/>
              </a:spcAft>
              <a:buNone/>
            </a:pPr>
            <a:r>
              <a:rPr lang="en-US" sz="3499" b="0" i="0" u="none" strike="noStrike" cap="none">
                <a:solidFill>
                  <a:srgbClr val="3D3D3D"/>
                </a:solidFill>
                <a:latin typeface="Arial"/>
                <a:ea typeface="Arial"/>
                <a:cs typeface="Arial"/>
                <a:sym typeface="Arial"/>
              </a:rPr>
              <a:t>Week 7 + 8: Design your own product </a:t>
            </a:r>
            <a:endParaRPr/>
          </a:p>
        </p:txBody>
      </p:sp>
      <p:sp>
        <p:nvSpPr>
          <p:cNvPr id="109" name="Google Shape;109;p3"/>
          <p:cNvSpPr/>
          <p:nvPr/>
        </p:nvSpPr>
        <p:spPr>
          <a:xfrm>
            <a:off x="10867369" y="3604918"/>
            <a:ext cx="5798001" cy="567003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3">
              <a:alphaModFix/>
            </a:blip>
            <a:stretch>
              <a:fillRect l="-36172" t="25" r="-10292" b="-1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txBox="1"/>
          <p:nvPr/>
        </p:nvSpPr>
        <p:spPr>
          <a:xfrm>
            <a:off x="1028700" y="1028700"/>
            <a:ext cx="15347850" cy="1981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Wat gaan we doen de komende weken?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9"/>
        </a:solidFill>
        <a:effectLst/>
      </p:bgPr>
    </p:bg>
    <p:spTree>
      <p:nvGrpSpPr>
        <p:cNvPr id="1" name="Shape 114"/>
        <p:cNvGrpSpPr/>
        <p:nvPr/>
      </p:nvGrpSpPr>
      <p:grpSpPr>
        <a:xfrm>
          <a:off x="0" y="0"/>
          <a:ext cx="0" cy="0"/>
          <a:chOff x="0" y="0"/>
          <a:chExt cx="0" cy="0"/>
        </a:xfrm>
      </p:grpSpPr>
      <p:sp>
        <p:nvSpPr>
          <p:cNvPr id="115" name="Google Shape;115;p4"/>
          <p:cNvSpPr/>
          <p:nvPr/>
        </p:nvSpPr>
        <p:spPr>
          <a:xfrm>
            <a:off x="1028700" y="2959612"/>
            <a:ext cx="5144505" cy="6298688"/>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6571748" y="2959612"/>
            <a:ext cx="5144505" cy="6298688"/>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12114795" y="2959612"/>
            <a:ext cx="5144505" cy="6298688"/>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4"/>
          <p:cNvGrpSpPr/>
          <p:nvPr/>
        </p:nvGrpSpPr>
        <p:grpSpPr>
          <a:xfrm>
            <a:off x="1674753" y="3429554"/>
            <a:ext cx="3852399" cy="1827881"/>
            <a:chOff x="0" y="-28575"/>
            <a:chExt cx="5136532" cy="2437175"/>
          </a:xfrm>
        </p:grpSpPr>
        <p:sp>
          <p:nvSpPr>
            <p:cNvPr id="119" name="Google Shape;119;p4"/>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Good Lives</a:t>
              </a:r>
              <a:endParaRPr/>
            </a:p>
          </p:txBody>
        </p:sp>
        <p:sp>
          <p:nvSpPr>
            <p:cNvPr id="120" name="Google Shape;120;p4"/>
            <p:cNvSpPr txBox="1"/>
            <p:nvPr/>
          </p:nvSpPr>
          <p:spPr>
            <a:xfrm>
              <a:off x="0" y="994243"/>
              <a:ext cx="5136532" cy="1414357"/>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199" b="0" i="0" u="none" strike="noStrike" cap="none">
                  <a:solidFill>
                    <a:srgbClr val="3D3D3D"/>
                  </a:solidFill>
                  <a:latin typeface="Arial"/>
                  <a:ea typeface="Arial"/>
                  <a:cs typeface="Arial"/>
                  <a:sym typeface="Arial"/>
                </a:rPr>
                <a:t>E</a:t>
              </a:r>
              <a:r>
                <a:rPr lang="en-US" sz="2200" b="0" i="0" u="none" strike="noStrike" cap="none">
                  <a:solidFill>
                    <a:srgbClr val="3D3D3D"/>
                  </a:solidFill>
                  <a:latin typeface="Arial"/>
                  <a:ea typeface="Arial"/>
                  <a:cs typeface="Arial"/>
                  <a:sym typeface="Arial"/>
                </a:rPr>
                <a:t>erlijke, veilige en waardige leef- en werkomstandigheden</a:t>
              </a:r>
              <a:endParaRPr/>
            </a:p>
          </p:txBody>
        </p:sp>
      </p:grpSp>
      <p:pic>
        <p:nvPicPr>
          <p:cNvPr id="121" name="Google Shape;121;p4"/>
          <p:cNvPicPr preferRelativeResize="0"/>
          <p:nvPr/>
        </p:nvPicPr>
        <p:blipFill rotWithShape="1">
          <a:blip r:embed="rId3">
            <a:alphaModFix/>
          </a:blip>
          <a:srcRect/>
          <a:stretch/>
        </p:blipFill>
        <p:spPr>
          <a:xfrm>
            <a:off x="16107772" y="3262972"/>
            <a:ext cx="1074306" cy="765688"/>
          </a:xfrm>
          <a:prstGeom prst="rect">
            <a:avLst/>
          </a:prstGeom>
          <a:noFill/>
          <a:ln>
            <a:noFill/>
          </a:ln>
        </p:spPr>
      </p:pic>
      <p:pic>
        <p:nvPicPr>
          <p:cNvPr id="122" name="Google Shape;122;p4"/>
          <p:cNvPicPr preferRelativeResize="0"/>
          <p:nvPr/>
        </p:nvPicPr>
        <p:blipFill rotWithShape="1">
          <a:blip r:embed="rId4">
            <a:alphaModFix/>
          </a:blip>
          <a:srcRect/>
          <a:stretch/>
        </p:blipFill>
        <p:spPr>
          <a:xfrm>
            <a:off x="4553432" y="3262972"/>
            <a:ext cx="973720" cy="810843"/>
          </a:xfrm>
          <a:prstGeom prst="rect">
            <a:avLst/>
          </a:prstGeom>
          <a:noFill/>
          <a:ln>
            <a:noFill/>
          </a:ln>
        </p:spPr>
      </p:pic>
      <p:pic>
        <p:nvPicPr>
          <p:cNvPr id="123" name="Google Shape;123;p4"/>
          <p:cNvPicPr preferRelativeResize="0"/>
          <p:nvPr/>
        </p:nvPicPr>
        <p:blipFill rotWithShape="1">
          <a:blip r:embed="rId5">
            <a:alphaModFix/>
          </a:blip>
          <a:srcRect/>
          <a:stretch/>
        </p:blipFill>
        <p:spPr>
          <a:xfrm>
            <a:off x="10161102" y="3132388"/>
            <a:ext cx="1547813" cy="747531"/>
          </a:xfrm>
          <a:prstGeom prst="rect">
            <a:avLst/>
          </a:prstGeom>
          <a:noFill/>
          <a:ln>
            <a:noFill/>
          </a:ln>
        </p:spPr>
      </p:pic>
      <p:pic>
        <p:nvPicPr>
          <p:cNvPr id="124" name="Google Shape;124;p4"/>
          <p:cNvPicPr preferRelativeResize="0"/>
          <p:nvPr/>
        </p:nvPicPr>
        <p:blipFill rotWithShape="1">
          <a:blip r:embed="rId6">
            <a:alphaModFix/>
          </a:blip>
          <a:srcRect/>
          <a:stretch/>
        </p:blipFill>
        <p:spPr>
          <a:xfrm>
            <a:off x="4553432" y="5768600"/>
            <a:ext cx="1249080" cy="1010619"/>
          </a:xfrm>
          <a:prstGeom prst="rect">
            <a:avLst/>
          </a:prstGeom>
          <a:noFill/>
          <a:ln>
            <a:noFill/>
          </a:ln>
        </p:spPr>
      </p:pic>
      <p:pic>
        <p:nvPicPr>
          <p:cNvPr id="125" name="Google Shape;125;p4"/>
          <p:cNvPicPr preferRelativeResize="0"/>
          <p:nvPr/>
        </p:nvPicPr>
        <p:blipFill rotWithShape="1">
          <a:blip r:embed="rId7">
            <a:alphaModFix/>
          </a:blip>
          <a:srcRect/>
          <a:stretch/>
        </p:blipFill>
        <p:spPr>
          <a:xfrm>
            <a:off x="10491447" y="5902594"/>
            <a:ext cx="815471" cy="930517"/>
          </a:xfrm>
          <a:prstGeom prst="rect">
            <a:avLst/>
          </a:prstGeom>
          <a:noFill/>
          <a:ln>
            <a:noFill/>
          </a:ln>
        </p:spPr>
      </p:pic>
      <p:pic>
        <p:nvPicPr>
          <p:cNvPr id="126" name="Google Shape;126;p4"/>
          <p:cNvPicPr preferRelativeResize="0"/>
          <p:nvPr/>
        </p:nvPicPr>
        <p:blipFill rotWithShape="1">
          <a:blip r:embed="rId8">
            <a:alphaModFix/>
          </a:blip>
          <a:srcRect/>
          <a:stretch/>
        </p:blipFill>
        <p:spPr>
          <a:xfrm>
            <a:off x="15826813" y="5934765"/>
            <a:ext cx="1636226" cy="678290"/>
          </a:xfrm>
          <a:prstGeom prst="rect">
            <a:avLst/>
          </a:prstGeom>
          <a:noFill/>
          <a:ln>
            <a:noFill/>
          </a:ln>
        </p:spPr>
      </p:pic>
      <p:sp>
        <p:nvSpPr>
          <p:cNvPr id="127" name="Google Shape;127;p4"/>
          <p:cNvSpPr txBox="1"/>
          <p:nvPr/>
        </p:nvSpPr>
        <p:spPr>
          <a:xfrm>
            <a:off x="1028700" y="1028700"/>
            <a:ext cx="14207781" cy="9906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De 'Goods' van Fashion for Good</a:t>
            </a:r>
            <a:endParaRPr/>
          </a:p>
        </p:txBody>
      </p:sp>
      <p:grpSp>
        <p:nvGrpSpPr>
          <p:cNvPr id="128" name="Google Shape;128;p4"/>
          <p:cNvGrpSpPr/>
          <p:nvPr/>
        </p:nvGrpSpPr>
        <p:grpSpPr>
          <a:xfrm>
            <a:off x="7217800" y="3429554"/>
            <a:ext cx="3852399" cy="1469741"/>
            <a:chOff x="0" y="-28575"/>
            <a:chExt cx="5136532" cy="1959655"/>
          </a:xfrm>
        </p:grpSpPr>
        <p:sp>
          <p:nvSpPr>
            <p:cNvPr id="129" name="Google Shape;129;p4"/>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Good materials</a:t>
              </a:r>
              <a:endParaRPr/>
            </a:p>
          </p:txBody>
        </p:sp>
        <p:sp>
          <p:nvSpPr>
            <p:cNvPr id="130" name="Google Shape;130;p4"/>
            <p:cNvSpPr txBox="1"/>
            <p:nvPr/>
          </p:nvSpPr>
          <p:spPr>
            <a:xfrm>
              <a:off x="0" y="994243"/>
              <a:ext cx="5136532" cy="936837"/>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2199" b="0" i="0" u="none" strike="noStrike" cap="none">
                  <a:solidFill>
                    <a:srgbClr val="3D3D3D"/>
                  </a:solidFill>
                  <a:latin typeface="Arial"/>
                  <a:ea typeface="Arial"/>
                  <a:cs typeface="Arial"/>
                  <a:sym typeface="Arial"/>
                </a:rPr>
                <a:t>V</a:t>
              </a:r>
              <a:r>
                <a:rPr lang="en-US" sz="2200" b="0" i="0" u="none" strike="noStrike" cap="none">
                  <a:solidFill>
                    <a:srgbClr val="3D3D3D"/>
                  </a:solidFill>
                  <a:latin typeface="Arial"/>
                  <a:ea typeface="Arial"/>
                  <a:cs typeface="Arial"/>
                  <a:sym typeface="Arial"/>
                </a:rPr>
                <a:t>eilig, gezond en ontworpen voor hergebruik en recycling</a:t>
              </a:r>
              <a:endParaRPr/>
            </a:p>
          </p:txBody>
        </p:sp>
      </p:grpSp>
      <p:grpSp>
        <p:nvGrpSpPr>
          <p:cNvPr id="131" name="Google Shape;131;p4"/>
          <p:cNvGrpSpPr/>
          <p:nvPr/>
        </p:nvGrpSpPr>
        <p:grpSpPr>
          <a:xfrm>
            <a:off x="12760848" y="3429554"/>
            <a:ext cx="3852399" cy="2323181"/>
            <a:chOff x="0" y="-28575"/>
            <a:chExt cx="5136532" cy="3097575"/>
          </a:xfrm>
        </p:grpSpPr>
        <p:sp>
          <p:nvSpPr>
            <p:cNvPr id="132" name="Google Shape;132;p4"/>
            <p:cNvSpPr txBox="1"/>
            <p:nvPr/>
          </p:nvSpPr>
          <p:spPr>
            <a:xfrm>
              <a:off x="0" y="-28575"/>
              <a:ext cx="5136532" cy="12985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Good Energy &amp; Water</a:t>
              </a:r>
              <a:endParaRPr/>
            </a:p>
          </p:txBody>
        </p:sp>
        <p:sp>
          <p:nvSpPr>
            <p:cNvPr id="133" name="Google Shape;133;p4"/>
            <p:cNvSpPr txBox="1"/>
            <p:nvPr/>
          </p:nvSpPr>
          <p:spPr>
            <a:xfrm>
              <a:off x="0" y="1654643"/>
              <a:ext cx="5136532" cy="1414357"/>
            </a:xfrm>
            <a:prstGeom prst="rect">
              <a:avLst/>
            </a:prstGeom>
            <a:noFill/>
            <a:ln>
              <a:noFill/>
            </a:ln>
          </p:spPr>
          <p:txBody>
            <a:bodyPr spcFirstLastPara="1" wrap="square" lIns="0" tIns="0" rIns="0" bIns="0" anchor="t" anchorCtr="0">
              <a:spAutoFit/>
            </a:bodyPr>
            <a:lstStyle/>
            <a:p>
              <a:pPr marL="0" marR="0" lvl="0" indent="0" algn="l" rtl="0">
                <a:lnSpc>
                  <a:spcPct val="129954"/>
                </a:lnSpc>
                <a:spcBef>
                  <a:spcPts val="0"/>
                </a:spcBef>
                <a:spcAft>
                  <a:spcPts val="0"/>
                </a:spcAft>
                <a:buNone/>
              </a:pPr>
              <a:r>
                <a:rPr lang="en-US" sz="2199" b="0" i="0" u="none" strike="noStrike" cap="none">
                  <a:solidFill>
                    <a:srgbClr val="3D3D3D"/>
                  </a:solidFill>
                  <a:latin typeface="Arial"/>
                  <a:ea typeface="Arial"/>
                  <a:cs typeface="Arial"/>
                  <a:sym typeface="Arial"/>
                </a:rPr>
                <a:t>H</a:t>
              </a:r>
              <a:r>
                <a:rPr lang="en-US" sz="2200" b="0" i="0" u="none" strike="noStrike" cap="none">
                  <a:solidFill>
                    <a:srgbClr val="3D3D3D"/>
                  </a:solidFill>
                  <a:latin typeface="Arial"/>
                  <a:ea typeface="Arial"/>
                  <a:cs typeface="Arial"/>
                  <a:sym typeface="Arial"/>
                </a:rPr>
                <a:t>ernieuwbaar en schoon</a:t>
              </a:r>
              <a:endParaRPr/>
            </a:p>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Schoon en beschikbaar voor iedereen</a:t>
              </a:r>
              <a:endParaRPr/>
            </a:p>
          </p:txBody>
        </p:sp>
      </p:grpSp>
      <p:grpSp>
        <p:nvGrpSpPr>
          <p:cNvPr id="134" name="Google Shape;134;p4"/>
          <p:cNvGrpSpPr/>
          <p:nvPr/>
        </p:nvGrpSpPr>
        <p:grpSpPr>
          <a:xfrm>
            <a:off x="1674753" y="6089444"/>
            <a:ext cx="3852399" cy="1827881"/>
            <a:chOff x="0" y="-28575"/>
            <a:chExt cx="5136532" cy="2437175"/>
          </a:xfrm>
        </p:grpSpPr>
        <p:sp>
          <p:nvSpPr>
            <p:cNvPr id="135" name="Google Shape;135;p4"/>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Good Skills</a:t>
              </a:r>
              <a:endParaRPr/>
            </a:p>
          </p:txBody>
        </p:sp>
        <p:sp>
          <p:nvSpPr>
            <p:cNvPr id="136" name="Google Shape;136;p4"/>
            <p:cNvSpPr txBox="1"/>
            <p:nvPr/>
          </p:nvSpPr>
          <p:spPr>
            <a:xfrm>
              <a:off x="0" y="994243"/>
              <a:ext cx="5136532" cy="1414357"/>
            </a:xfrm>
            <a:prstGeom prst="rect">
              <a:avLst/>
            </a:prstGeom>
            <a:noFill/>
            <a:ln>
              <a:noFill/>
            </a:ln>
          </p:spPr>
          <p:txBody>
            <a:bodyPr spcFirstLastPara="1" wrap="square" lIns="0" tIns="0" rIns="0" bIns="0" anchor="t" anchorCtr="0">
              <a:spAutoFit/>
            </a:bodyPr>
            <a:lstStyle/>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Vaardigheden voor een duurzaam design en productieproces van kleding</a:t>
              </a:r>
              <a:endParaRPr/>
            </a:p>
          </p:txBody>
        </p:sp>
      </p:grpSp>
      <p:grpSp>
        <p:nvGrpSpPr>
          <p:cNvPr id="137" name="Google Shape;137;p4"/>
          <p:cNvGrpSpPr/>
          <p:nvPr/>
        </p:nvGrpSpPr>
        <p:grpSpPr>
          <a:xfrm>
            <a:off x="7217800" y="6087525"/>
            <a:ext cx="3852399" cy="1469741"/>
            <a:chOff x="0" y="-28575"/>
            <a:chExt cx="5136532" cy="1959655"/>
          </a:xfrm>
        </p:grpSpPr>
        <p:sp>
          <p:nvSpPr>
            <p:cNvPr id="138" name="Google Shape;138;p4"/>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Good Economy</a:t>
              </a:r>
              <a:endParaRPr/>
            </a:p>
          </p:txBody>
        </p:sp>
        <p:sp>
          <p:nvSpPr>
            <p:cNvPr id="139" name="Google Shape;139;p4"/>
            <p:cNvSpPr txBox="1"/>
            <p:nvPr/>
          </p:nvSpPr>
          <p:spPr>
            <a:xfrm>
              <a:off x="0" y="994243"/>
              <a:ext cx="5136532" cy="936837"/>
            </a:xfrm>
            <a:prstGeom prst="rect">
              <a:avLst/>
            </a:prstGeom>
            <a:noFill/>
            <a:ln>
              <a:noFill/>
            </a:ln>
          </p:spPr>
          <p:txBody>
            <a:bodyPr spcFirstLastPara="1" wrap="square" lIns="0" tIns="0" rIns="0" bIns="0" anchor="t" anchorCtr="0">
              <a:spAutoFit/>
            </a:bodyPr>
            <a:lstStyle/>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Groeiend, circulair en iedereen heeft er profijt van</a:t>
              </a:r>
              <a:endParaRPr/>
            </a:p>
          </p:txBody>
        </p:sp>
      </p:grpSp>
      <p:grpSp>
        <p:nvGrpSpPr>
          <p:cNvPr id="140" name="Google Shape;140;p4"/>
          <p:cNvGrpSpPr/>
          <p:nvPr/>
        </p:nvGrpSpPr>
        <p:grpSpPr>
          <a:xfrm>
            <a:off x="12565240" y="6089444"/>
            <a:ext cx="3852399" cy="1827881"/>
            <a:chOff x="0" y="-28575"/>
            <a:chExt cx="5136532" cy="2437175"/>
          </a:xfrm>
        </p:grpSpPr>
        <p:sp>
          <p:nvSpPr>
            <p:cNvPr id="141" name="Google Shape;141;p4"/>
            <p:cNvSpPr txBox="1"/>
            <p:nvPr/>
          </p:nvSpPr>
          <p:spPr>
            <a:xfrm>
              <a:off x="0" y="-28575"/>
              <a:ext cx="5136532" cy="63817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000" b="0" i="0" u="none" strike="noStrike" cap="none">
                  <a:solidFill>
                    <a:srgbClr val="3D3D3D"/>
                  </a:solidFill>
                  <a:latin typeface="Arial"/>
                  <a:ea typeface="Arial"/>
                  <a:cs typeface="Arial"/>
                  <a:sym typeface="Arial"/>
                </a:rPr>
                <a:t>Good Design</a:t>
              </a:r>
              <a:endParaRPr/>
            </a:p>
          </p:txBody>
        </p:sp>
        <p:sp>
          <p:nvSpPr>
            <p:cNvPr id="142" name="Google Shape;142;p4"/>
            <p:cNvSpPr txBox="1"/>
            <p:nvPr/>
          </p:nvSpPr>
          <p:spPr>
            <a:xfrm>
              <a:off x="0" y="994243"/>
              <a:ext cx="5136532" cy="1414357"/>
            </a:xfrm>
            <a:prstGeom prst="rect">
              <a:avLst/>
            </a:prstGeom>
            <a:noFill/>
            <a:ln>
              <a:noFill/>
            </a:ln>
          </p:spPr>
          <p:txBody>
            <a:bodyPr spcFirstLastPara="1" wrap="square" lIns="0" tIns="0" rIns="0" bIns="0" anchor="t" anchorCtr="0">
              <a:spAutoFit/>
            </a:bodyPr>
            <a:lstStyle/>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Wat is een goed en duurzaam design en wat komt daar allemaal bij kijken</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5"/>
          <p:cNvSpPr/>
          <p:nvPr/>
        </p:nvSpPr>
        <p:spPr>
          <a:xfrm>
            <a:off x="1028700" y="1028700"/>
            <a:ext cx="16230600" cy="8229600"/>
          </a:xfrm>
          <a:prstGeom prst="rect">
            <a:avLst/>
          </a:prstGeom>
          <a:solidFill>
            <a:srgbClr val="FDFDF9">
              <a:alpha val="6823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a:off x="2425847" y="3698740"/>
            <a:ext cx="13436305" cy="2672451"/>
            <a:chOff x="0" y="0"/>
            <a:chExt cx="17915073" cy="3563268"/>
          </a:xfrm>
        </p:grpSpPr>
        <p:sp>
          <p:nvSpPr>
            <p:cNvPr id="149" name="Google Shape;149;p5"/>
            <p:cNvSpPr txBox="1"/>
            <p:nvPr/>
          </p:nvSpPr>
          <p:spPr>
            <a:xfrm>
              <a:off x="2224387" y="2045160"/>
              <a:ext cx="13466299" cy="1518108"/>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b="0" i="0" u="none" strike="noStrike" cap="none">
                  <a:solidFill>
                    <a:srgbClr val="3D3D3D"/>
                  </a:solidFill>
                  <a:latin typeface="Arial"/>
                  <a:ea typeface="Arial"/>
                  <a:cs typeface="Arial"/>
                  <a:sym typeface="Arial"/>
                </a:rPr>
                <a:t>Eerlijke, veilige en waardige leef- en werkomstandigheden</a:t>
              </a:r>
              <a:endParaRPr sz="1200" b="0" i="0" u="none" strike="noStrike" cap="none">
                <a:solidFill>
                  <a:srgbClr val="3D3D3D"/>
                </a:solidFill>
                <a:latin typeface="Arimo"/>
                <a:ea typeface="Arimo"/>
                <a:cs typeface="Arimo"/>
                <a:sym typeface="Arimo"/>
              </a:endParaRPr>
            </a:p>
          </p:txBody>
        </p:sp>
        <p:sp>
          <p:nvSpPr>
            <p:cNvPr id="150" name="Google Shape;150;p5"/>
            <p:cNvSpPr txBox="1"/>
            <p:nvPr/>
          </p:nvSpPr>
          <p:spPr>
            <a:xfrm>
              <a:off x="0" y="0"/>
              <a:ext cx="17915073" cy="13208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Good Lives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D088"/>
        </a:solidFill>
        <a:effectLst/>
      </p:bgPr>
    </p:bg>
    <p:spTree>
      <p:nvGrpSpPr>
        <p:cNvPr id="1" name="Shape 155"/>
        <p:cNvGrpSpPr/>
        <p:nvPr/>
      </p:nvGrpSpPr>
      <p:grpSpPr>
        <a:xfrm>
          <a:off x="0" y="0"/>
          <a:ext cx="0" cy="0"/>
          <a:chOff x="0" y="0"/>
          <a:chExt cx="0" cy="0"/>
        </a:xfrm>
      </p:grpSpPr>
      <p:sp>
        <p:nvSpPr>
          <p:cNvPr id="156" name="Google Shape;156;p6"/>
          <p:cNvSpPr/>
          <p:nvPr/>
        </p:nvSpPr>
        <p:spPr>
          <a:xfrm>
            <a:off x="8852221" y="1028700"/>
            <a:ext cx="8407079" cy="8229600"/>
          </a:xfrm>
          <a:prstGeom prst="rect">
            <a:avLst/>
          </a:prstGeom>
          <a:solidFill>
            <a:srgbClr val="FFF6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p6">
            <a:hlinkClick r:id="rId3"/>
          </p:cNvPr>
          <p:cNvPicPr preferRelativeResize="0"/>
          <p:nvPr/>
        </p:nvPicPr>
        <p:blipFill rotWithShape="1">
          <a:blip r:embed="rId4">
            <a:alphaModFix/>
          </a:blip>
          <a:srcRect r="23828"/>
          <a:stretch/>
        </p:blipFill>
        <p:spPr>
          <a:xfrm>
            <a:off x="9533942" y="2061123"/>
            <a:ext cx="7043637" cy="6164753"/>
          </a:xfrm>
          <a:prstGeom prst="rect">
            <a:avLst/>
          </a:prstGeom>
          <a:noFill/>
          <a:ln>
            <a:noFill/>
          </a:ln>
        </p:spPr>
      </p:pic>
      <p:sp>
        <p:nvSpPr>
          <p:cNvPr id="158" name="Google Shape;158;p6"/>
          <p:cNvSpPr txBox="1"/>
          <p:nvPr/>
        </p:nvSpPr>
        <p:spPr>
          <a:xfrm>
            <a:off x="1028700" y="1028700"/>
            <a:ext cx="6744517" cy="3962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Rana Plaza ramp Bangladesh 24 april 2013</a:t>
            </a:r>
            <a:endParaRPr/>
          </a:p>
        </p:txBody>
      </p:sp>
      <p:sp>
        <p:nvSpPr>
          <p:cNvPr id="159" name="Google Shape;159;p6"/>
          <p:cNvSpPr txBox="1"/>
          <p:nvPr/>
        </p:nvSpPr>
        <p:spPr>
          <a:xfrm>
            <a:off x="1028700" y="5140099"/>
            <a:ext cx="5945400" cy="4351800"/>
          </a:xfrm>
          <a:prstGeom prst="rect">
            <a:avLst/>
          </a:prstGeom>
          <a:noFill/>
          <a:ln>
            <a:noFill/>
          </a:ln>
        </p:spPr>
        <p:txBody>
          <a:bodyPr spcFirstLastPara="1" wrap="square" lIns="0" tIns="0" rIns="0" bIns="0" anchor="t" anchorCtr="0">
            <a:spAutoFit/>
          </a:bodyPr>
          <a:lstStyle/>
          <a:p>
            <a:pPr marL="0" marR="0" lvl="0" indent="0" algn="l" rtl="0">
              <a:lnSpc>
                <a:spcPct val="130010"/>
              </a:lnSpc>
              <a:spcBef>
                <a:spcPts val="0"/>
              </a:spcBef>
              <a:spcAft>
                <a:spcPts val="0"/>
              </a:spcAft>
              <a:buNone/>
            </a:pPr>
            <a:r>
              <a:rPr lang="en-US" sz="2799" b="0" i="0" u="none" strike="noStrike" cap="none">
                <a:solidFill>
                  <a:srgbClr val="3D3D3D"/>
                </a:solidFill>
                <a:latin typeface="Arial"/>
                <a:ea typeface="Arial"/>
                <a:cs typeface="Arial"/>
                <a:sym typeface="Arial"/>
              </a:rPr>
              <a:t>Het instorten van de fabriek in Bangladesh waar meer dan duizend arbeidsters aan het werk waren wordt gezien als het moment dat de werkomstandigheden voor arbeiders in lage lonen landen verbeterd moesten worden. Maar in hoeverre is dat nou gelukt?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9"/>
        </a:solidFill>
        <a:effectLst/>
      </p:bgPr>
    </p:bg>
    <p:spTree>
      <p:nvGrpSpPr>
        <p:cNvPr id="1" name="Shape 163"/>
        <p:cNvGrpSpPr/>
        <p:nvPr/>
      </p:nvGrpSpPr>
      <p:grpSpPr>
        <a:xfrm>
          <a:off x="0" y="0"/>
          <a:ext cx="0" cy="0"/>
          <a:chOff x="0" y="0"/>
          <a:chExt cx="0" cy="0"/>
        </a:xfrm>
      </p:grpSpPr>
      <p:sp>
        <p:nvSpPr>
          <p:cNvPr id="164" name="Google Shape;164;p7"/>
          <p:cNvSpPr/>
          <p:nvPr/>
        </p:nvSpPr>
        <p:spPr>
          <a:xfrm>
            <a:off x="7249600" y="329577"/>
            <a:ext cx="10704198" cy="3004173"/>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249600" y="3645449"/>
            <a:ext cx="10704198" cy="3004173"/>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249600" y="6961322"/>
            <a:ext cx="10704198" cy="3004173"/>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7"/>
          <p:cNvPicPr preferRelativeResize="0"/>
          <p:nvPr/>
        </p:nvPicPr>
        <p:blipFill rotWithShape="1">
          <a:blip r:embed="rId3">
            <a:alphaModFix/>
          </a:blip>
          <a:srcRect l="647" r="27618"/>
          <a:stretch/>
        </p:blipFill>
        <p:spPr>
          <a:xfrm>
            <a:off x="7249600" y="329577"/>
            <a:ext cx="2976897" cy="3004173"/>
          </a:xfrm>
          <a:prstGeom prst="rect">
            <a:avLst/>
          </a:prstGeom>
          <a:noFill/>
          <a:ln>
            <a:noFill/>
          </a:ln>
        </p:spPr>
      </p:pic>
      <p:pic>
        <p:nvPicPr>
          <p:cNvPr id="168" name="Google Shape;168;p7"/>
          <p:cNvPicPr preferRelativeResize="0"/>
          <p:nvPr/>
        </p:nvPicPr>
        <p:blipFill rotWithShape="1">
          <a:blip r:embed="rId4">
            <a:alphaModFix/>
          </a:blip>
          <a:srcRect l="17602" r="16411"/>
          <a:stretch/>
        </p:blipFill>
        <p:spPr>
          <a:xfrm>
            <a:off x="7249600" y="3641413"/>
            <a:ext cx="2976897" cy="3004173"/>
          </a:xfrm>
          <a:prstGeom prst="rect">
            <a:avLst/>
          </a:prstGeom>
          <a:noFill/>
          <a:ln>
            <a:noFill/>
          </a:ln>
        </p:spPr>
      </p:pic>
      <p:pic>
        <p:nvPicPr>
          <p:cNvPr id="169" name="Google Shape;169;p7"/>
          <p:cNvPicPr preferRelativeResize="0"/>
          <p:nvPr/>
        </p:nvPicPr>
        <p:blipFill rotWithShape="1">
          <a:blip r:embed="rId5">
            <a:alphaModFix/>
          </a:blip>
          <a:srcRect l="16913" r="16912"/>
          <a:stretch/>
        </p:blipFill>
        <p:spPr>
          <a:xfrm>
            <a:off x="7249600" y="6961322"/>
            <a:ext cx="2976897" cy="3004173"/>
          </a:xfrm>
          <a:prstGeom prst="rect">
            <a:avLst/>
          </a:prstGeom>
          <a:noFill/>
          <a:ln>
            <a:noFill/>
          </a:ln>
        </p:spPr>
      </p:pic>
      <p:sp>
        <p:nvSpPr>
          <p:cNvPr id="170" name="Google Shape;170;p7"/>
          <p:cNvSpPr txBox="1"/>
          <p:nvPr/>
        </p:nvSpPr>
        <p:spPr>
          <a:xfrm>
            <a:off x="1028700" y="1028700"/>
            <a:ext cx="5111213" cy="2971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Wie maken jouw kleding?</a:t>
            </a:r>
            <a:endParaRPr/>
          </a:p>
        </p:txBody>
      </p:sp>
      <p:sp>
        <p:nvSpPr>
          <p:cNvPr id="171" name="Google Shape;171;p7"/>
          <p:cNvSpPr txBox="1"/>
          <p:nvPr/>
        </p:nvSpPr>
        <p:spPr>
          <a:xfrm>
            <a:off x="10846144" y="458157"/>
            <a:ext cx="6577280" cy="55562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0" i="0" u="none" strike="noStrike" cap="none">
                <a:solidFill>
                  <a:srgbClr val="3D3D3D"/>
                </a:solidFill>
                <a:latin typeface="Arial"/>
                <a:ea typeface="Arial"/>
                <a:cs typeface="Arial"/>
                <a:sym typeface="Arial"/>
              </a:rPr>
              <a:t>(Katoen) telers</a:t>
            </a:r>
            <a:endParaRPr/>
          </a:p>
        </p:txBody>
      </p:sp>
      <p:sp>
        <p:nvSpPr>
          <p:cNvPr id="172" name="Google Shape;172;p7"/>
          <p:cNvSpPr txBox="1"/>
          <p:nvPr/>
        </p:nvSpPr>
        <p:spPr>
          <a:xfrm>
            <a:off x="10846144" y="1110303"/>
            <a:ext cx="6577280" cy="1423670"/>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Gebruik van pesticiden is schadelijk voor de gezondheid van de arbeiders.</a:t>
            </a:r>
            <a:endParaRPr/>
          </a:p>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Arbeiders staan volle dagen in de brandende zon. </a:t>
            </a:r>
            <a:endParaRPr/>
          </a:p>
          <a:p>
            <a:pPr marL="0" marR="0" lvl="0" indent="0" algn="l" rtl="0">
              <a:lnSpc>
                <a:spcPct val="130059"/>
              </a:lnSpc>
              <a:spcBef>
                <a:spcPts val="0"/>
              </a:spcBef>
              <a:spcAft>
                <a:spcPts val="0"/>
              </a:spcAft>
              <a:buNone/>
            </a:pPr>
            <a:endParaRPr sz="2199" b="0" i="0" u="none" strike="noStrike" cap="none">
              <a:solidFill>
                <a:srgbClr val="3D3D3D"/>
              </a:solidFill>
              <a:latin typeface="Arial"/>
              <a:ea typeface="Arial"/>
              <a:cs typeface="Arial"/>
              <a:sym typeface="Arial"/>
            </a:endParaRPr>
          </a:p>
        </p:txBody>
      </p:sp>
      <p:sp>
        <p:nvSpPr>
          <p:cNvPr id="173" name="Google Shape;173;p7"/>
          <p:cNvSpPr txBox="1"/>
          <p:nvPr/>
        </p:nvSpPr>
        <p:spPr>
          <a:xfrm>
            <a:off x="10846144" y="3428999"/>
            <a:ext cx="6577200" cy="5388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0" i="0" u="none" strike="noStrike" cap="none">
                <a:solidFill>
                  <a:srgbClr val="3D3D3D"/>
                </a:solidFill>
                <a:latin typeface="Arial"/>
                <a:ea typeface="Arial"/>
                <a:cs typeface="Arial"/>
                <a:sym typeface="Arial"/>
              </a:rPr>
              <a:t>Materiaal verwerkers</a:t>
            </a:r>
            <a:endParaRPr/>
          </a:p>
        </p:txBody>
      </p:sp>
      <p:sp>
        <p:nvSpPr>
          <p:cNvPr id="174" name="Google Shape;174;p7"/>
          <p:cNvSpPr txBox="1"/>
          <p:nvPr/>
        </p:nvSpPr>
        <p:spPr>
          <a:xfrm>
            <a:off x="10846144" y="4063266"/>
            <a:ext cx="6577200" cy="2538900"/>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Werken met giftige en chemische stoffen.</a:t>
            </a:r>
            <a:endParaRPr/>
          </a:p>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Werken met kokend heet water.</a:t>
            </a:r>
            <a:endParaRPr/>
          </a:p>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Wonen vaak boven de giftige dampen van kleurbaden.</a:t>
            </a:r>
            <a:endParaRPr/>
          </a:p>
          <a:p>
            <a:pPr marL="0" marR="0" lvl="0" indent="0" algn="l" rtl="0">
              <a:lnSpc>
                <a:spcPct val="130059"/>
              </a:lnSpc>
              <a:spcBef>
                <a:spcPts val="0"/>
              </a:spcBef>
              <a:spcAft>
                <a:spcPts val="0"/>
              </a:spcAft>
              <a:buNone/>
            </a:pPr>
            <a:r>
              <a:rPr lang="en-US" sz="2199" b="0" i="0" u="none" strike="noStrike" cap="none">
                <a:solidFill>
                  <a:srgbClr val="3D3D3D"/>
                </a:solidFill>
                <a:latin typeface="Arial"/>
                <a:ea typeface="Arial"/>
                <a:cs typeface="Arial"/>
                <a:sym typeface="Arial"/>
              </a:rPr>
              <a:t>Brandwonden door werken met bijtende stoffen (vb: leer productie)</a:t>
            </a:r>
            <a:endParaRPr/>
          </a:p>
        </p:txBody>
      </p:sp>
      <p:sp>
        <p:nvSpPr>
          <p:cNvPr id="175" name="Google Shape;175;p7"/>
          <p:cNvSpPr txBox="1"/>
          <p:nvPr/>
        </p:nvSpPr>
        <p:spPr>
          <a:xfrm>
            <a:off x="10846144" y="6932747"/>
            <a:ext cx="6577200" cy="107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500" b="0" i="0" u="none" strike="noStrike" cap="none">
                <a:solidFill>
                  <a:srgbClr val="3D3D3D"/>
                </a:solidFill>
                <a:latin typeface="Arial"/>
                <a:ea typeface="Arial"/>
                <a:cs typeface="Arial"/>
                <a:sym typeface="Arial"/>
              </a:rPr>
              <a:t>Arbeiders in fabrieken en</a:t>
            </a:r>
            <a:endParaRPr sz="3500">
              <a:solidFill>
                <a:srgbClr val="3D3D3D"/>
              </a:solidFill>
            </a:endParaRPr>
          </a:p>
          <a:p>
            <a:pPr marL="0" marR="0" lvl="0" indent="0" algn="l" rtl="0">
              <a:lnSpc>
                <a:spcPct val="100000"/>
              </a:lnSpc>
              <a:spcBef>
                <a:spcPts val="0"/>
              </a:spcBef>
              <a:spcAft>
                <a:spcPts val="0"/>
              </a:spcAft>
              <a:buNone/>
            </a:pPr>
            <a:r>
              <a:rPr lang="en-US" sz="3500" b="0" i="0" u="none" strike="noStrike" cap="none">
                <a:solidFill>
                  <a:srgbClr val="3D3D3D"/>
                </a:solidFill>
                <a:latin typeface="Arial"/>
                <a:ea typeface="Arial"/>
                <a:cs typeface="Arial"/>
                <a:sym typeface="Arial"/>
              </a:rPr>
              <a:t>sweatshops</a:t>
            </a:r>
            <a:endParaRPr/>
          </a:p>
        </p:txBody>
      </p:sp>
      <p:sp>
        <p:nvSpPr>
          <p:cNvPr id="176" name="Google Shape;176;p7"/>
          <p:cNvSpPr txBox="1"/>
          <p:nvPr/>
        </p:nvSpPr>
        <p:spPr>
          <a:xfrm>
            <a:off x="10846144" y="8059880"/>
            <a:ext cx="6577200" cy="2538900"/>
          </a:xfrm>
          <a:prstGeom prst="rect">
            <a:avLst/>
          </a:prstGeom>
          <a:noFill/>
          <a:ln>
            <a:noFill/>
          </a:ln>
        </p:spPr>
        <p:txBody>
          <a:bodyPr spcFirstLastPara="1" wrap="square" lIns="0" tIns="0" rIns="0" bIns="0" anchor="t" anchorCtr="0">
            <a:spAutoFit/>
          </a:bodyPr>
          <a:lstStyle/>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Werken onder enorme druk met bijna onmogelijke targets.</a:t>
            </a:r>
            <a:endParaRPr/>
          </a:p>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Werken door in de avond om target te halen.</a:t>
            </a:r>
            <a:endParaRPr/>
          </a:p>
          <a:p>
            <a:pPr marL="0" marR="0" lvl="0" indent="0" algn="l" rtl="0">
              <a:lnSpc>
                <a:spcPct val="130013"/>
              </a:lnSpc>
              <a:spcBef>
                <a:spcPts val="0"/>
              </a:spcBef>
              <a:spcAft>
                <a:spcPts val="0"/>
              </a:spcAft>
              <a:buNone/>
            </a:pPr>
            <a:r>
              <a:rPr lang="en-US" sz="2199" b="0" i="0" u="none" strike="noStrike" cap="none">
                <a:solidFill>
                  <a:srgbClr val="3D3D3D"/>
                </a:solidFill>
                <a:latin typeface="Arial"/>
                <a:ea typeface="Arial"/>
                <a:cs typeface="Arial"/>
                <a:sym typeface="Arial"/>
              </a:rPr>
              <a:t>Bij stroomstoring is er geen werk en verdienen ze niets.</a:t>
            </a:r>
            <a:endParaRPr/>
          </a:p>
          <a:p>
            <a:pPr marL="0" marR="0" lvl="0" indent="0" algn="l" rtl="0">
              <a:lnSpc>
                <a:spcPct val="130059"/>
              </a:lnSpc>
              <a:spcBef>
                <a:spcPts val="0"/>
              </a:spcBef>
              <a:spcAft>
                <a:spcPts val="0"/>
              </a:spcAft>
              <a:buNone/>
            </a:pPr>
            <a:endParaRPr sz="2199" b="0" i="0" u="none" strike="noStrike" cap="none">
              <a:solidFill>
                <a:srgbClr val="3D3D3D"/>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9"/>
        </a:solidFill>
        <a:effectLst/>
      </p:bgPr>
    </p:bg>
    <p:spTree>
      <p:nvGrpSpPr>
        <p:cNvPr id="1" name="Shape 181"/>
        <p:cNvGrpSpPr/>
        <p:nvPr/>
      </p:nvGrpSpPr>
      <p:grpSpPr>
        <a:xfrm>
          <a:off x="0" y="0"/>
          <a:ext cx="0" cy="0"/>
          <a:chOff x="0" y="0"/>
          <a:chExt cx="0" cy="0"/>
        </a:xfrm>
      </p:grpSpPr>
      <p:sp>
        <p:nvSpPr>
          <p:cNvPr id="182" name="Google Shape;182;p8"/>
          <p:cNvSpPr/>
          <p:nvPr/>
        </p:nvSpPr>
        <p:spPr>
          <a:xfrm>
            <a:off x="9144000" y="0"/>
            <a:ext cx="9144000" cy="10287000"/>
          </a:xfrm>
          <a:prstGeom prst="rect">
            <a:avLst/>
          </a:prstGeom>
          <a:solidFill>
            <a:srgbClr val="FAFA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8">
            <a:hlinkClick r:id="rId3"/>
          </p:cNvPr>
          <p:cNvPicPr preferRelativeResize="0"/>
          <p:nvPr/>
        </p:nvPicPr>
        <p:blipFill rotWithShape="1">
          <a:blip r:embed="rId4">
            <a:alphaModFix/>
          </a:blip>
          <a:srcRect/>
          <a:stretch/>
        </p:blipFill>
        <p:spPr>
          <a:xfrm>
            <a:off x="7958587" y="1965021"/>
            <a:ext cx="9535437" cy="6356958"/>
          </a:xfrm>
          <a:prstGeom prst="rect">
            <a:avLst/>
          </a:prstGeom>
          <a:noFill/>
          <a:ln>
            <a:noFill/>
          </a:ln>
        </p:spPr>
      </p:pic>
      <p:grpSp>
        <p:nvGrpSpPr>
          <p:cNvPr id="184" name="Google Shape;184;p8"/>
          <p:cNvGrpSpPr/>
          <p:nvPr/>
        </p:nvGrpSpPr>
        <p:grpSpPr>
          <a:xfrm>
            <a:off x="1028700" y="1047750"/>
            <a:ext cx="6929887" cy="1829865"/>
            <a:chOff x="0" y="0"/>
            <a:chExt cx="9239850" cy="2439820"/>
          </a:xfrm>
        </p:grpSpPr>
        <p:sp>
          <p:nvSpPr>
            <p:cNvPr id="185" name="Google Shape;185;p8"/>
            <p:cNvSpPr txBox="1"/>
            <p:nvPr/>
          </p:nvSpPr>
          <p:spPr>
            <a:xfrm>
              <a:off x="0" y="0"/>
              <a:ext cx="9239850" cy="13208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Maar ook..</a:t>
              </a:r>
              <a:endParaRPr/>
            </a:p>
          </p:txBody>
        </p:sp>
        <p:sp>
          <p:nvSpPr>
            <p:cNvPr id="186" name="Google Shape;186;p8"/>
            <p:cNvSpPr txBox="1"/>
            <p:nvPr/>
          </p:nvSpPr>
          <p:spPr>
            <a:xfrm>
              <a:off x="0" y="1708512"/>
              <a:ext cx="9239850" cy="731308"/>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0" i="0" u="none" strike="noStrike" cap="none">
                  <a:solidFill>
                    <a:srgbClr val="3D3D3D"/>
                  </a:solidFill>
                  <a:latin typeface="Arial"/>
                  <a:ea typeface="Arial"/>
                  <a:cs typeface="Arial"/>
                  <a:sym typeface="Arial"/>
                </a:rPr>
                <a:t>Kinderarbeid</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6BE"/>
        </a:solidFill>
        <a:effectLst/>
      </p:bgPr>
    </p:bg>
    <p:spTree>
      <p:nvGrpSpPr>
        <p:cNvPr id="1" name="Shape 190"/>
        <p:cNvGrpSpPr/>
        <p:nvPr/>
      </p:nvGrpSpPr>
      <p:grpSpPr>
        <a:xfrm>
          <a:off x="0" y="0"/>
          <a:ext cx="0" cy="0"/>
          <a:chOff x="0" y="0"/>
          <a:chExt cx="0" cy="0"/>
        </a:xfrm>
      </p:grpSpPr>
      <p:grpSp>
        <p:nvGrpSpPr>
          <p:cNvPr id="191" name="Google Shape;191;p9"/>
          <p:cNvGrpSpPr/>
          <p:nvPr/>
        </p:nvGrpSpPr>
        <p:grpSpPr>
          <a:xfrm>
            <a:off x="2089149" y="1028700"/>
            <a:ext cx="14109702" cy="7992517"/>
            <a:chOff x="0" y="0"/>
            <a:chExt cx="18812935" cy="10656689"/>
          </a:xfrm>
        </p:grpSpPr>
        <p:sp>
          <p:nvSpPr>
            <p:cNvPr id="192" name="Google Shape;192;p9"/>
            <p:cNvSpPr txBox="1"/>
            <p:nvPr/>
          </p:nvSpPr>
          <p:spPr>
            <a:xfrm>
              <a:off x="0" y="0"/>
              <a:ext cx="18812935" cy="13208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6500" b="0" i="0" u="none" strike="noStrike" cap="none">
                  <a:solidFill>
                    <a:srgbClr val="3D3D3D"/>
                  </a:solidFill>
                  <a:latin typeface="Arial"/>
                  <a:ea typeface="Arial"/>
                  <a:cs typeface="Arial"/>
                  <a:sym typeface="Arial"/>
                </a:rPr>
                <a:t>Discussie</a:t>
              </a:r>
              <a:endParaRPr/>
            </a:p>
          </p:txBody>
        </p:sp>
        <p:sp>
          <p:nvSpPr>
            <p:cNvPr id="193" name="Google Shape;193;p9"/>
            <p:cNvSpPr txBox="1"/>
            <p:nvPr/>
          </p:nvSpPr>
          <p:spPr>
            <a:xfrm>
              <a:off x="3622917" y="1320800"/>
              <a:ext cx="11567099" cy="933588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500" b="0" i="0" u="none" strike="noStrike" cap="none" dirty="0" err="1">
                  <a:solidFill>
                    <a:srgbClr val="3D3D3D"/>
                  </a:solidFill>
                  <a:latin typeface="Arial"/>
                  <a:ea typeface="Arial"/>
                  <a:cs typeface="Arial"/>
                  <a:sym typeface="Arial"/>
                </a:rPr>
                <a:t>Mentimeter</a:t>
              </a:r>
              <a:endParaRPr sz="3500" b="0" i="0" u="none" strike="noStrike" cap="none" dirty="0">
                <a:solidFill>
                  <a:srgbClr val="3D3D3D"/>
                </a:solidFill>
                <a:latin typeface="Arial"/>
                <a:ea typeface="Arial"/>
                <a:cs typeface="Arial"/>
                <a:sym typeface="Arial"/>
              </a:endParaRPr>
            </a:p>
            <a:p>
              <a:pPr marL="0" marR="0" lvl="0" indent="0" algn="ctr" rtl="0">
                <a:lnSpc>
                  <a:spcPct val="130000"/>
                </a:lnSpc>
                <a:spcBef>
                  <a:spcPts val="0"/>
                </a:spcBef>
                <a:spcAft>
                  <a:spcPts val="0"/>
                </a:spcAft>
                <a:buNone/>
              </a:pPr>
              <a:r>
                <a:rPr lang="en-US" sz="3500" b="0" i="0" u="none" strike="noStrike" cap="none" dirty="0">
                  <a:solidFill>
                    <a:srgbClr val="3D3D3D"/>
                  </a:solidFill>
                  <a:latin typeface="Arial"/>
                  <a:ea typeface="Arial"/>
                  <a:cs typeface="Arial"/>
                  <a:sym typeface="Arial"/>
                  <a:hlinkClick r:id="rId3"/>
                </a:rPr>
                <a:t>https://www.mentimeter.com/s/89916bcdee6e99713a85587d8721351e/0ecf5529c921/edit</a:t>
              </a:r>
              <a:endParaRPr sz="3500" b="0" i="0" u="none" strike="noStrike" cap="none" dirty="0">
                <a:solidFill>
                  <a:srgbClr val="3D3D3D"/>
                </a:solidFill>
                <a:latin typeface="Arial"/>
                <a:ea typeface="Arial"/>
                <a:cs typeface="Arial"/>
                <a:sym typeface="Arial"/>
              </a:endParaRPr>
            </a:p>
            <a:p>
              <a:pPr marL="0" marR="0" lvl="0" indent="0" algn="ctr" rtl="0">
                <a:lnSpc>
                  <a:spcPct val="130000"/>
                </a:lnSpc>
                <a:spcBef>
                  <a:spcPts val="0"/>
                </a:spcBef>
                <a:spcAft>
                  <a:spcPts val="0"/>
                </a:spcAft>
                <a:buNone/>
              </a:pPr>
              <a:r>
                <a:rPr lang="en-US" sz="3500" b="0" i="0" u="none" strike="noStrike" cap="none" dirty="0" err="1">
                  <a:solidFill>
                    <a:srgbClr val="3D3D3D"/>
                  </a:solidFill>
                  <a:latin typeface="Arial"/>
                  <a:ea typeface="Arial"/>
                  <a:cs typeface="Arial"/>
                  <a:sym typeface="Arial"/>
                </a:rPr>
                <a:t>Welke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merken</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hangen</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bij</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jou</a:t>
              </a:r>
              <a:r>
                <a:rPr lang="en-US" sz="3500" b="0" i="0" u="none" strike="noStrike" cap="none" dirty="0">
                  <a:solidFill>
                    <a:srgbClr val="3D3D3D"/>
                  </a:solidFill>
                  <a:latin typeface="Arial"/>
                  <a:ea typeface="Arial"/>
                  <a:cs typeface="Arial"/>
                  <a:sym typeface="Arial"/>
                </a:rPr>
                <a:t> in de </a:t>
              </a:r>
              <a:r>
                <a:rPr lang="en-US" sz="3500" b="0" i="0" u="none" strike="noStrike" cap="none" dirty="0" err="1">
                  <a:solidFill>
                    <a:srgbClr val="3D3D3D"/>
                  </a:solidFill>
                  <a:latin typeface="Arial"/>
                  <a:ea typeface="Arial"/>
                  <a:cs typeface="Arial"/>
                  <a:sym typeface="Arial"/>
                </a:rPr>
                <a:t>kast</a:t>
              </a:r>
              <a:r>
                <a:rPr lang="en-US" sz="3500" b="0" i="0" u="none" strike="noStrike" cap="none" dirty="0">
                  <a:solidFill>
                    <a:srgbClr val="3D3D3D"/>
                  </a:solidFill>
                  <a:latin typeface="Arial"/>
                  <a:ea typeface="Arial"/>
                  <a:cs typeface="Arial"/>
                  <a:sym typeface="Arial"/>
                </a:rPr>
                <a:t>?</a:t>
              </a:r>
              <a:endParaRPr dirty="0"/>
            </a:p>
            <a:p>
              <a:pPr marL="0" marR="0" lvl="0" indent="0" algn="ctr" rtl="0">
                <a:lnSpc>
                  <a:spcPct val="130000"/>
                </a:lnSpc>
                <a:spcBef>
                  <a:spcPts val="0"/>
                </a:spcBef>
                <a:spcAft>
                  <a:spcPts val="0"/>
                </a:spcAft>
                <a:buNone/>
              </a:pPr>
              <a:r>
                <a:rPr lang="en-US" sz="3500" b="0" i="0" u="none" strike="noStrike" cap="none" dirty="0">
                  <a:solidFill>
                    <a:srgbClr val="3D3D3D"/>
                  </a:solidFill>
                  <a:latin typeface="Arial"/>
                  <a:ea typeface="Arial"/>
                  <a:cs typeface="Arial"/>
                  <a:sym typeface="Arial"/>
                </a:rPr>
                <a:t>Hoe </a:t>
              </a:r>
              <a:r>
                <a:rPr lang="en-US" sz="3500" b="0" i="0" u="none" strike="noStrike" cap="none" dirty="0" err="1">
                  <a:solidFill>
                    <a:srgbClr val="3D3D3D"/>
                  </a:solidFill>
                  <a:latin typeface="Arial"/>
                  <a:ea typeface="Arial"/>
                  <a:cs typeface="Arial"/>
                  <a:sym typeface="Arial"/>
                </a:rPr>
                <a:t>vaak</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koop</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jij</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nieuwe</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kleren</a:t>
              </a:r>
              <a:r>
                <a:rPr lang="en-US" sz="3500" b="0" i="0" u="none" strike="noStrike" cap="none" dirty="0">
                  <a:solidFill>
                    <a:srgbClr val="3D3D3D"/>
                  </a:solidFill>
                  <a:latin typeface="Arial"/>
                  <a:ea typeface="Arial"/>
                  <a:cs typeface="Arial"/>
                  <a:sym typeface="Arial"/>
                </a:rPr>
                <a:t>?</a:t>
              </a:r>
              <a:endParaRPr dirty="0"/>
            </a:p>
            <a:p>
              <a:pPr marL="0" marR="0" lvl="0" indent="0" algn="ctr" rtl="0">
                <a:lnSpc>
                  <a:spcPct val="130000"/>
                </a:lnSpc>
                <a:spcBef>
                  <a:spcPts val="0"/>
                </a:spcBef>
                <a:spcAft>
                  <a:spcPts val="0"/>
                </a:spcAft>
                <a:buNone/>
              </a:pPr>
              <a:r>
                <a:rPr lang="en-US" sz="3500" b="0" i="0" u="none" strike="noStrike" cap="none" dirty="0">
                  <a:solidFill>
                    <a:srgbClr val="3D3D3D"/>
                  </a:solidFill>
                  <a:latin typeface="Arial"/>
                  <a:ea typeface="Arial"/>
                  <a:cs typeface="Arial"/>
                  <a:sym typeface="Arial"/>
                </a:rPr>
                <a:t>Wat </a:t>
              </a:r>
              <a:r>
                <a:rPr lang="en-US" sz="3500" b="0" i="0" u="none" strike="noStrike" cap="none" dirty="0" err="1">
                  <a:solidFill>
                    <a:srgbClr val="3D3D3D"/>
                  </a:solidFill>
                  <a:latin typeface="Arial"/>
                  <a:ea typeface="Arial"/>
                  <a:cs typeface="Arial"/>
                  <a:sym typeface="Arial"/>
                </a:rPr>
                <a:t>vind</a:t>
              </a:r>
              <a:r>
                <a:rPr lang="en-US" sz="3500" b="0" i="0" u="none" strike="noStrike" cap="none" dirty="0">
                  <a:solidFill>
                    <a:srgbClr val="3D3D3D"/>
                  </a:solidFill>
                  <a:latin typeface="Arial"/>
                  <a:ea typeface="Arial"/>
                  <a:cs typeface="Arial"/>
                  <a:sym typeface="Arial"/>
                </a:rPr>
                <a:t> je van de </a:t>
              </a:r>
              <a:r>
                <a:rPr lang="en-US" sz="3500" b="0" i="0" u="none" strike="noStrike" cap="none" dirty="0" err="1">
                  <a:solidFill>
                    <a:srgbClr val="3D3D3D"/>
                  </a:solidFill>
                  <a:latin typeface="Arial"/>
                  <a:ea typeface="Arial"/>
                  <a:cs typeface="Arial"/>
                  <a:sym typeface="Arial"/>
                </a:rPr>
                <a:t>werk</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en</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leefomstandigheden</a:t>
              </a:r>
              <a:r>
                <a:rPr lang="en-US" sz="3500" b="0" i="0" u="none" strike="noStrike" cap="none" dirty="0">
                  <a:solidFill>
                    <a:srgbClr val="3D3D3D"/>
                  </a:solidFill>
                  <a:latin typeface="Arial"/>
                  <a:ea typeface="Arial"/>
                  <a:cs typeface="Arial"/>
                  <a:sym typeface="Arial"/>
                </a:rPr>
                <a:t> van </a:t>
              </a:r>
              <a:r>
                <a:rPr lang="en-US" sz="3500" b="0" i="0" u="none" strike="noStrike" cap="none" dirty="0" err="1">
                  <a:solidFill>
                    <a:srgbClr val="3D3D3D"/>
                  </a:solidFill>
                  <a:latin typeface="Arial"/>
                  <a:ea typeface="Arial"/>
                  <a:cs typeface="Arial"/>
                  <a:sym typeface="Arial"/>
                </a:rPr>
                <a:t>arbeiders</a:t>
              </a:r>
              <a:r>
                <a:rPr lang="en-US" sz="3500" b="0" i="0" u="none" strike="noStrike" cap="none" dirty="0">
                  <a:solidFill>
                    <a:srgbClr val="3D3D3D"/>
                  </a:solidFill>
                  <a:latin typeface="Arial"/>
                  <a:ea typeface="Arial"/>
                  <a:cs typeface="Arial"/>
                  <a:sym typeface="Arial"/>
                </a:rPr>
                <a:t>?</a:t>
              </a:r>
              <a:endParaRPr dirty="0"/>
            </a:p>
            <a:p>
              <a:pPr marL="0" marR="0" lvl="0" indent="0" algn="ctr" rtl="0">
                <a:lnSpc>
                  <a:spcPct val="130000"/>
                </a:lnSpc>
                <a:spcBef>
                  <a:spcPts val="0"/>
                </a:spcBef>
                <a:spcAft>
                  <a:spcPts val="0"/>
                </a:spcAft>
                <a:buNone/>
              </a:pPr>
              <a:r>
                <a:rPr lang="en-US" sz="3500" b="0" i="0" u="none" strike="noStrike" cap="none" dirty="0">
                  <a:solidFill>
                    <a:srgbClr val="3D3D3D"/>
                  </a:solidFill>
                  <a:latin typeface="Arial"/>
                  <a:ea typeface="Arial"/>
                  <a:cs typeface="Arial"/>
                  <a:sym typeface="Arial"/>
                </a:rPr>
                <a:t>Wat </a:t>
              </a:r>
              <a:r>
                <a:rPr lang="en-US" sz="3500" b="0" i="0" u="none" strike="noStrike" cap="none" dirty="0" err="1">
                  <a:solidFill>
                    <a:srgbClr val="3D3D3D"/>
                  </a:solidFill>
                  <a:latin typeface="Arial"/>
                  <a:ea typeface="Arial"/>
                  <a:cs typeface="Arial"/>
                  <a:sym typeface="Arial"/>
                </a:rPr>
                <a:t>voor</a:t>
              </a:r>
              <a:r>
                <a:rPr lang="en-US" sz="3500" b="0" i="0" u="none" strike="noStrike" cap="none" dirty="0">
                  <a:solidFill>
                    <a:srgbClr val="3D3D3D"/>
                  </a:solidFill>
                  <a:latin typeface="Arial"/>
                  <a:ea typeface="Arial"/>
                  <a:cs typeface="Arial"/>
                  <a:sym typeface="Arial"/>
                </a:rPr>
                <a:t> impact </a:t>
              </a:r>
              <a:r>
                <a:rPr lang="en-US" sz="3500" b="0" i="0" u="none" strike="noStrike" cap="none" dirty="0" err="1">
                  <a:solidFill>
                    <a:srgbClr val="3D3D3D"/>
                  </a:solidFill>
                  <a:latin typeface="Arial"/>
                  <a:ea typeface="Arial"/>
                  <a:cs typeface="Arial"/>
                  <a:sym typeface="Arial"/>
                </a:rPr>
                <a:t>heeft</a:t>
              </a:r>
              <a:r>
                <a:rPr lang="en-US" sz="3500" b="0" i="0" u="none" strike="noStrike" cap="none" dirty="0">
                  <a:solidFill>
                    <a:srgbClr val="3D3D3D"/>
                  </a:solidFill>
                  <a:latin typeface="Arial"/>
                  <a:ea typeface="Arial"/>
                  <a:cs typeface="Arial"/>
                  <a:sym typeface="Arial"/>
                </a:rPr>
                <a:t> de mode </a:t>
              </a:r>
              <a:r>
                <a:rPr lang="en-US" sz="3500" b="0" i="0" u="none" strike="noStrike" cap="none" dirty="0" err="1">
                  <a:solidFill>
                    <a:srgbClr val="3D3D3D"/>
                  </a:solidFill>
                  <a:latin typeface="Arial"/>
                  <a:ea typeface="Arial"/>
                  <a:cs typeface="Arial"/>
                  <a:sym typeface="Arial"/>
                </a:rPr>
                <a:t>industrie</a:t>
              </a:r>
              <a:r>
                <a:rPr lang="en-US" sz="3500" b="0" i="0" u="none" strike="noStrike" cap="none" dirty="0">
                  <a:solidFill>
                    <a:srgbClr val="3D3D3D"/>
                  </a:solidFill>
                  <a:latin typeface="Arial"/>
                  <a:ea typeface="Arial"/>
                  <a:cs typeface="Arial"/>
                  <a:sym typeface="Arial"/>
                </a:rPr>
                <a:t> op </a:t>
              </a:r>
              <a:r>
                <a:rPr lang="en-US" sz="3500" b="0" i="0" u="none" strike="noStrike" cap="none" dirty="0" err="1">
                  <a:solidFill>
                    <a:srgbClr val="3D3D3D"/>
                  </a:solidFill>
                  <a:latin typeface="Arial"/>
                  <a:ea typeface="Arial"/>
                  <a:cs typeface="Arial"/>
                  <a:sym typeface="Arial"/>
                </a:rPr>
                <a:t>jouw</a:t>
              </a:r>
              <a:r>
                <a:rPr lang="en-US" sz="3500" b="0" i="0" u="none" strike="noStrike" cap="none" dirty="0">
                  <a:solidFill>
                    <a:srgbClr val="3D3D3D"/>
                  </a:solidFill>
                  <a:latin typeface="Arial"/>
                  <a:ea typeface="Arial"/>
                  <a:cs typeface="Arial"/>
                  <a:sym typeface="Arial"/>
                </a:rPr>
                <a:t> </a:t>
              </a:r>
              <a:r>
                <a:rPr lang="en-US" sz="3500" b="0" i="0" u="none" strike="noStrike" cap="none" dirty="0" err="1">
                  <a:solidFill>
                    <a:srgbClr val="3D3D3D"/>
                  </a:solidFill>
                  <a:latin typeface="Arial"/>
                  <a:ea typeface="Arial"/>
                  <a:cs typeface="Arial"/>
                  <a:sym typeface="Arial"/>
                </a:rPr>
                <a:t>leven</a:t>
              </a:r>
              <a:r>
                <a:rPr lang="en-US" sz="3500" b="0" i="0" u="none" strike="noStrike" cap="none" dirty="0">
                  <a:solidFill>
                    <a:srgbClr val="3D3D3D"/>
                  </a:solidFill>
                  <a:latin typeface="Arial"/>
                  <a:ea typeface="Arial"/>
                  <a:cs typeface="Arial"/>
                  <a:sym typeface="Arial"/>
                </a:rPr>
                <a:t>?</a:t>
              </a:r>
              <a:endParaRPr dirty="0"/>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967DDE1196C445B5221BC40DBE7232" ma:contentTypeVersion="18" ma:contentTypeDescription="Een nieuw document maken." ma:contentTypeScope="" ma:versionID="9ade05992054db28d7c8cca5800d727f">
  <xsd:schema xmlns:xsd="http://www.w3.org/2001/XMLSchema" xmlns:xs="http://www.w3.org/2001/XMLSchema" xmlns:p="http://schemas.microsoft.com/office/2006/metadata/properties" xmlns:ns2="ea285584-909a-4237-8ea9-98bf88894490" xmlns:ns3="7cb43c73-25bb-413d-8ae7-bed74a290f12" targetNamespace="http://schemas.microsoft.com/office/2006/metadata/properties" ma:root="true" ma:fieldsID="aa88339c1c2ca174cfcf0610398f1ba5" ns2:_="" ns3:_="">
    <xsd:import namespace="ea285584-909a-4237-8ea9-98bf88894490"/>
    <xsd:import namespace="7cb43c73-25bb-413d-8ae7-bed74a290f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85584-909a-4237-8ea9-98bf8889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b1c52e94-691f-429b-8bc0-62f18719b0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b43c73-25bb-413d-8ae7-bed74a290f12"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1fd30820-e9d8-4c0d-b12a-ebc99e5bb6fd}" ma:internalName="TaxCatchAll" ma:showField="CatchAllData" ma:web="7cb43c73-25bb-413d-8ae7-bed74a290f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285584-909a-4237-8ea9-98bf88894490">
      <Terms xmlns="http://schemas.microsoft.com/office/infopath/2007/PartnerControls"/>
    </lcf76f155ced4ddcb4097134ff3c332f>
    <TaxCatchAll xmlns="7cb43c73-25bb-413d-8ae7-bed74a290f12" xsi:nil="true"/>
  </documentManagement>
</p:properties>
</file>

<file path=customXml/itemProps1.xml><?xml version="1.0" encoding="utf-8"?>
<ds:datastoreItem xmlns:ds="http://schemas.openxmlformats.org/officeDocument/2006/customXml" ds:itemID="{350CEB30-9315-4044-B17C-0F5221FCD7B6}"/>
</file>

<file path=customXml/itemProps2.xml><?xml version="1.0" encoding="utf-8"?>
<ds:datastoreItem xmlns:ds="http://schemas.openxmlformats.org/officeDocument/2006/customXml" ds:itemID="{D74B1CB5-521A-442F-BF12-8BF48AFD7014}"/>
</file>

<file path=customXml/itemProps3.xml><?xml version="1.0" encoding="utf-8"?>
<ds:datastoreItem xmlns:ds="http://schemas.openxmlformats.org/officeDocument/2006/customXml" ds:itemID="{0AA4727B-A173-4CA5-A289-0F629D3093D6}"/>
</file>

<file path=docProps/app.xml><?xml version="1.0" encoding="utf-8"?>
<Properties xmlns="http://schemas.openxmlformats.org/officeDocument/2006/extended-properties" xmlns:vt="http://schemas.openxmlformats.org/officeDocument/2006/docPropsVTypes">
  <TotalTime>0</TotalTime>
  <Words>709</Words>
  <Application>Microsoft Macintosh PowerPoint</Application>
  <PresentationFormat>Aangepast</PresentationFormat>
  <Paragraphs>92</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Arimo</vt:lpstr>
      <vt:lpstr>Calibri</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dc:creator>
  <cp:lastModifiedBy>Mieke Steenveld</cp:lastModifiedBy>
  <cp:revision>1</cp:revision>
  <dcterms:created xsi:type="dcterms:W3CDTF">2006-08-16T00:00:00Z</dcterms:created>
  <dcterms:modified xsi:type="dcterms:W3CDTF">2022-05-03T10:47:02Z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0x010100AA967DDE1196C445B5221BC40DBE7232</vt:lpwstr>
  </property>
</Properties>
</file>